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74" r:id="rId7"/>
    <p:sldId id="258" r:id="rId8"/>
    <p:sldId id="275" r:id="rId9"/>
    <p:sldId id="276" r:id="rId10"/>
    <p:sldId id="259" r:id="rId11"/>
    <p:sldId id="277" r:id="rId12"/>
    <p:sldId id="262" r:id="rId13"/>
    <p:sldId id="278" r:id="rId14"/>
    <p:sldId id="263" r:id="rId15"/>
    <p:sldId id="279" r:id="rId16"/>
    <p:sldId id="280" r:id="rId17"/>
    <p:sldId id="281" r:id="rId18"/>
    <p:sldId id="291" r:id="rId19"/>
    <p:sldId id="284" r:id="rId20"/>
    <p:sldId id="287" r:id="rId21"/>
    <p:sldId id="285" r:id="rId22"/>
    <p:sldId id="286" r:id="rId23"/>
    <p:sldId id="288" r:id="rId24"/>
    <p:sldId id="265" r:id="rId25"/>
    <p:sldId id="270" r:id="rId26"/>
    <p:sldId id="269" r:id="rId27"/>
    <p:sldId id="271" r:id="rId28"/>
    <p:sldId id="272" r:id="rId29"/>
    <p:sldId id="273" r:id="rId30"/>
    <p:sldId id="266" r:id="rId31"/>
    <p:sldId id="268" r:id="rId32"/>
    <p:sldId id="289" r:id="rId33"/>
    <p:sldId id="29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2AB59F-202B-B000-EA54-FD0A14FA2A9D}" v="17" dt="2021-03-17T13:52:56.028"/>
    <p1510:client id="{1F607FD4-0145-D79A-0096-09D46795410B}" v="572" dt="2021-03-08T16:16:40.175"/>
    <p1510:client id="{20F97ACF-2437-68DF-9D61-BF188E2F285B}" v="10" dt="2021-03-10T16:29:25.918"/>
    <p1510:client id="{8B03FC62-7139-F731-8AE8-B807A808BEF1}" v="11" dt="2021-03-17T16:59:13.223"/>
    <p1510:client id="{9625716B-F929-491C-1300-96F3AF634255}" v="422" dt="2021-03-17T14:30:24.011"/>
    <p1510:client id="{ACFE27A6-66E2-D18E-658F-B2B98C5DB797}" v="3212" dt="2021-03-16T16:41:02.717"/>
    <p1510:client id="{B52AB59F-70A7-B000-DA37-217D7555E8E1}" v="32" dt="2021-03-17T14:22:49.925"/>
    <p1510:client id="{B729B59F-203F-B000-D32B-18D8D8C3F290}" v="115" dt="2021-03-17T13:46:45.501"/>
    <p1510:client id="{B9BC523D-93CE-55FB-C504-1A926B35778F}" v="61" dt="2021-03-16T23:13:40.913"/>
    <p1510:client id="{F015E3BD-F7D0-C087-178F-48E0B1CD9AD2}" v="392" dt="2021-03-08T17:31:06.5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A9791F-FBC0-46DD-9782-FAEBE64EE59F}"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A1DD855-014C-47F3-B361-80B54BA68B7C}">
      <dgm:prSet/>
      <dgm:spPr/>
      <dgm:t>
        <a:bodyPr/>
        <a:lstStyle/>
        <a:p>
          <a:pPr>
            <a:defRPr cap="all"/>
          </a:pPr>
          <a:r>
            <a:rPr lang="en-US"/>
            <a:t>Vibrant On-Campus Clinics</a:t>
          </a:r>
        </a:p>
      </dgm:t>
    </dgm:pt>
    <dgm:pt modelId="{069F8B9E-1AB3-4326-8E37-A7AB146760BC}" type="parTrans" cxnId="{950779E2-4133-4F9C-911B-92918D7E8A59}">
      <dgm:prSet/>
      <dgm:spPr/>
      <dgm:t>
        <a:bodyPr/>
        <a:lstStyle/>
        <a:p>
          <a:endParaRPr lang="en-US"/>
        </a:p>
      </dgm:t>
    </dgm:pt>
    <dgm:pt modelId="{690CE07F-2F27-4465-9ACA-9336099A3411}" type="sibTrans" cxnId="{950779E2-4133-4F9C-911B-92918D7E8A59}">
      <dgm:prSet/>
      <dgm:spPr/>
      <dgm:t>
        <a:bodyPr/>
        <a:lstStyle/>
        <a:p>
          <a:endParaRPr lang="en-US"/>
        </a:p>
      </dgm:t>
    </dgm:pt>
    <dgm:pt modelId="{9B56A4AC-69BF-442F-B76E-E18EBEF0EE5C}">
      <dgm:prSet/>
      <dgm:spPr/>
      <dgm:t>
        <a:bodyPr/>
        <a:lstStyle/>
        <a:p>
          <a:pPr>
            <a:defRPr cap="all"/>
          </a:pPr>
          <a:r>
            <a:rPr lang="en-US"/>
            <a:t>Educational Externships (1:1 Model)</a:t>
          </a:r>
        </a:p>
      </dgm:t>
    </dgm:pt>
    <dgm:pt modelId="{F85B1DE9-DC1A-4C5C-95A3-81DDA21670D1}" type="parTrans" cxnId="{BC084C1E-231D-4D61-9CA0-FAB95B36C0F9}">
      <dgm:prSet/>
      <dgm:spPr/>
      <dgm:t>
        <a:bodyPr/>
        <a:lstStyle/>
        <a:p>
          <a:endParaRPr lang="en-US"/>
        </a:p>
      </dgm:t>
    </dgm:pt>
    <dgm:pt modelId="{AF860F3E-321F-4B6B-A30A-1E626E8E5069}" type="sibTrans" cxnId="{BC084C1E-231D-4D61-9CA0-FAB95B36C0F9}">
      <dgm:prSet/>
      <dgm:spPr/>
      <dgm:t>
        <a:bodyPr/>
        <a:lstStyle/>
        <a:p>
          <a:endParaRPr lang="en-US"/>
        </a:p>
      </dgm:t>
    </dgm:pt>
    <dgm:pt modelId="{130506E2-F231-4C83-9F6E-04C3E1F52BB1}">
      <dgm:prSet/>
      <dgm:spPr/>
      <dgm:t>
        <a:bodyPr/>
        <a:lstStyle/>
        <a:p>
          <a:pPr>
            <a:defRPr cap="all"/>
          </a:pPr>
          <a:r>
            <a:rPr lang="en-US"/>
            <a:t>Medical Externships (1:1 Model)</a:t>
          </a:r>
        </a:p>
      </dgm:t>
    </dgm:pt>
    <dgm:pt modelId="{C84CBA46-3E27-4852-B706-506DF6AD0F7F}" type="parTrans" cxnId="{B52C650B-4339-4375-9997-43B71C50DBE8}">
      <dgm:prSet/>
      <dgm:spPr/>
      <dgm:t>
        <a:bodyPr/>
        <a:lstStyle/>
        <a:p>
          <a:endParaRPr lang="en-US"/>
        </a:p>
      </dgm:t>
    </dgm:pt>
    <dgm:pt modelId="{B033A248-1C31-4476-8639-D7EE8DFD71B2}" type="sibTrans" cxnId="{B52C650B-4339-4375-9997-43B71C50DBE8}">
      <dgm:prSet/>
      <dgm:spPr/>
      <dgm:t>
        <a:bodyPr/>
        <a:lstStyle/>
        <a:p>
          <a:endParaRPr lang="en-US"/>
        </a:p>
      </dgm:t>
    </dgm:pt>
    <dgm:pt modelId="{0709457F-A838-4C33-A440-EEF9DAC25BAC}">
      <dgm:prSet/>
      <dgm:spPr/>
      <dgm:t>
        <a:bodyPr/>
        <a:lstStyle/>
        <a:p>
          <a:pPr>
            <a:defRPr cap="all"/>
          </a:pPr>
          <a:r>
            <a:rPr lang="en-US"/>
            <a:t>Clinical Labs (Preceptors + Small Group of Graduate Students)</a:t>
          </a:r>
        </a:p>
      </dgm:t>
    </dgm:pt>
    <dgm:pt modelId="{6E4153B5-E007-41D8-A69E-855EB19731A9}" type="parTrans" cxnId="{42A60AA0-60DB-4C83-A96E-4A3BC2BEB0EE}">
      <dgm:prSet/>
      <dgm:spPr/>
      <dgm:t>
        <a:bodyPr/>
        <a:lstStyle/>
        <a:p>
          <a:endParaRPr lang="en-US"/>
        </a:p>
      </dgm:t>
    </dgm:pt>
    <dgm:pt modelId="{B2A08761-9FFB-4763-A5E6-BE798454A839}" type="sibTrans" cxnId="{42A60AA0-60DB-4C83-A96E-4A3BC2BEB0EE}">
      <dgm:prSet/>
      <dgm:spPr/>
      <dgm:t>
        <a:bodyPr/>
        <a:lstStyle/>
        <a:p>
          <a:endParaRPr lang="en-US"/>
        </a:p>
      </dgm:t>
    </dgm:pt>
    <dgm:pt modelId="{98FF80C7-3525-4E80-911B-316CE986B55C}" type="pres">
      <dgm:prSet presAssocID="{6AA9791F-FBC0-46DD-9782-FAEBE64EE59F}" presName="root" presStyleCnt="0">
        <dgm:presLayoutVars>
          <dgm:dir/>
          <dgm:resizeHandles val="exact"/>
        </dgm:presLayoutVars>
      </dgm:prSet>
      <dgm:spPr/>
    </dgm:pt>
    <dgm:pt modelId="{28BFE79B-E050-4C1A-9716-D8C262716F8C}" type="pres">
      <dgm:prSet presAssocID="{AA1DD855-014C-47F3-B361-80B54BA68B7C}" presName="compNode" presStyleCnt="0"/>
      <dgm:spPr/>
    </dgm:pt>
    <dgm:pt modelId="{E43F1807-C076-4245-9B40-1D4F39612F3A}" type="pres">
      <dgm:prSet presAssocID="{AA1DD855-014C-47F3-B361-80B54BA68B7C}" presName="iconBgRect" presStyleLbl="bgShp" presStyleIdx="0" presStyleCnt="4"/>
      <dgm:spPr/>
    </dgm:pt>
    <dgm:pt modelId="{534343F1-C49D-4AD2-B66B-A6E7EA75BDCB}" type="pres">
      <dgm:prSet presAssocID="{AA1DD855-014C-47F3-B361-80B54BA68B7C}"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FF9967DD-6E99-4763-838C-F5700EC741EB}" type="pres">
      <dgm:prSet presAssocID="{AA1DD855-014C-47F3-B361-80B54BA68B7C}" presName="spaceRect" presStyleCnt="0"/>
      <dgm:spPr/>
    </dgm:pt>
    <dgm:pt modelId="{DCB54A4F-7396-4B68-8A29-92C8B8ED4D9D}" type="pres">
      <dgm:prSet presAssocID="{AA1DD855-014C-47F3-B361-80B54BA68B7C}" presName="textRect" presStyleLbl="revTx" presStyleIdx="0" presStyleCnt="4">
        <dgm:presLayoutVars>
          <dgm:chMax val="1"/>
          <dgm:chPref val="1"/>
        </dgm:presLayoutVars>
      </dgm:prSet>
      <dgm:spPr/>
    </dgm:pt>
    <dgm:pt modelId="{C7E3C695-6DD3-428E-86DB-106F970A2B7C}" type="pres">
      <dgm:prSet presAssocID="{690CE07F-2F27-4465-9ACA-9336099A3411}" presName="sibTrans" presStyleCnt="0"/>
      <dgm:spPr/>
    </dgm:pt>
    <dgm:pt modelId="{A142B477-1B46-4320-989D-0D79A4168157}" type="pres">
      <dgm:prSet presAssocID="{9B56A4AC-69BF-442F-B76E-E18EBEF0EE5C}" presName="compNode" presStyleCnt="0"/>
      <dgm:spPr/>
    </dgm:pt>
    <dgm:pt modelId="{9AB63D49-253C-480E-990C-D7413117AEF2}" type="pres">
      <dgm:prSet presAssocID="{9B56A4AC-69BF-442F-B76E-E18EBEF0EE5C}" presName="iconBgRect" presStyleLbl="bgShp" presStyleIdx="1" presStyleCnt="4"/>
      <dgm:spPr/>
    </dgm:pt>
    <dgm:pt modelId="{E38B856D-EEC2-48D6-9F70-D09C8140B49F}" type="pres">
      <dgm:prSet presAssocID="{9B56A4AC-69BF-442F-B76E-E18EBEF0EE5C}"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99460D29-4C17-4676-80F0-CE372E3BBB25}" type="pres">
      <dgm:prSet presAssocID="{9B56A4AC-69BF-442F-B76E-E18EBEF0EE5C}" presName="spaceRect" presStyleCnt="0"/>
      <dgm:spPr/>
    </dgm:pt>
    <dgm:pt modelId="{CB2A88A3-5337-45ED-9D18-D9E7C47913DC}" type="pres">
      <dgm:prSet presAssocID="{9B56A4AC-69BF-442F-B76E-E18EBEF0EE5C}" presName="textRect" presStyleLbl="revTx" presStyleIdx="1" presStyleCnt="4">
        <dgm:presLayoutVars>
          <dgm:chMax val="1"/>
          <dgm:chPref val="1"/>
        </dgm:presLayoutVars>
      </dgm:prSet>
      <dgm:spPr/>
    </dgm:pt>
    <dgm:pt modelId="{7EDBE48F-DC4A-4B70-8586-5E8347D8737F}" type="pres">
      <dgm:prSet presAssocID="{AF860F3E-321F-4B6B-A30A-1E626E8E5069}" presName="sibTrans" presStyleCnt="0"/>
      <dgm:spPr/>
    </dgm:pt>
    <dgm:pt modelId="{5F13D45D-05B5-473E-8604-AB2C00CEAB8F}" type="pres">
      <dgm:prSet presAssocID="{130506E2-F231-4C83-9F6E-04C3E1F52BB1}" presName="compNode" presStyleCnt="0"/>
      <dgm:spPr/>
    </dgm:pt>
    <dgm:pt modelId="{424C1F27-8BA9-41F3-9EE3-EE7DE4AAE0F2}" type="pres">
      <dgm:prSet presAssocID="{130506E2-F231-4C83-9F6E-04C3E1F52BB1}" presName="iconBgRect" presStyleLbl="bgShp" presStyleIdx="2" presStyleCnt="4"/>
      <dgm:spPr/>
    </dgm:pt>
    <dgm:pt modelId="{4ACC60DE-1ECF-4B20-A57E-33C63500C16E}" type="pres">
      <dgm:prSet presAssocID="{130506E2-F231-4C83-9F6E-04C3E1F52BB1}"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D6EE21A3-8820-4852-9271-1B1529A66FE8}" type="pres">
      <dgm:prSet presAssocID="{130506E2-F231-4C83-9F6E-04C3E1F52BB1}" presName="spaceRect" presStyleCnt="0"/>
      <dgm:spPr/>
    </dgm:pt>
    <dgm:pt modelId="{F3E0D6A3-7C81-4FAB-AF1E-CE28D28A5852}" type="pres">
      <dgm:prSet presAssocID="{130506E2-F231-4C83-9F6E-04C3E1F52BB1}" presName="textRect" presStyleLbl="revTx" presStyleIdx="2" presStyleCnt="4">
        <dgm:presLayoutVars>
          <dgm:chMax val="1"/>
          <dgm:chPref val="1"/>
        </dgm:presLayoutVars>
      </dgm:prSet>
      <dgm:spPr/>
    </dgm:pt>
    <dgm:pt modelId="{1439DA8F-1CE1-4E1F-90F3-6FCA5B6D9A49}" type="pres">
      <dgm:prSet presAssocID="{B033A248-1C31-4476-8639-D7EE8DFD71B2}" presName="sibTrans" presStyleCnt="0"/>
      <dgm:spPr/>
    </dgm:pt>
    <dgm:pt modelId="{D53C6F88-8BE5-44E6-8D88-7E22D6E5AF89}" type="pres">
      <dgm:prSet presAssocID="{0709457F-A838-4C33-A440-EEF9DAC25BAC}" presName="compNode" presStyleCnt="0"/>
      <dgm:spPr/>
    </dgm:pt>
    <dgm:pt modelId="{5C65130F-0E4F-4909-869F-AA5619BE18A6}" type="pres">
      <dgm:prSet presAssocID="{0709457F-A838-4C33-A440-EEF9DAC25BAC}" presName="iconBgRect" presStyleLbl="bgShp" presStyleIdx="3" presStyleCnt="4"/>
      <dgm:spPr/>
    </dgm:pt>
    <dgm:pt modelId="{13C20FC9-4086-495E-9705-9B9565CA0249}" type="pres">
      <dgm:prSet presAssocID="{0709457F-A838-4C33-A440-EEF9DAC25BAC}"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raduation Cap"/>
        </a:ext>
      </dgm:extLst>
    </dgm:pt>
    <dgm:pt modelId="{BA86C095-05C7-4715-8620-E5A164B51B40}" type="pres">
      <dgm:prSet presAssocID="{0709457F-A838-4C33-A440-EEF9DAC25BAC}" presName="spaceRect" presStyleCnt="0"/>
      <dgm:spPr/>
    </dgm:pt>
    <dgm:pt modelId="{B19683AA-CB3A-499F-BC1A-2F1A40E731E5}" type="pres">
      <dgm:prSet presAssocID="{0709457F-A838-4C33-A440-EEF9DAC25BAC}" presName="textRect" presStyleLbl="revTx" presStyleIdx="3" presStyleCnt="4">
        <dgm:presLayoutVars>
          <dgm:chMax val="1"/>
          <dgm:chPref val="1"/>
        </dgm:presLayoutVars>
      </dgm:prSet>
      <dgm:spPr/>
    </dgm:pt>
  </dgm:ptLst>
  <dgm:cxnLst>
    <dgm:cxn modelId="{B52C650B-4339-4375-9997-43B71C50DBE8}" srcId="{6AA9791F-FBC0-46DD-9782-FAEBE64EE59F}" destId="{130506E2-F231-4C83-9F6E-04C3E1F52BB1}" srcOrd="2" destOrd="0" parTransId="{C84CBA46-3E27-4852-B706-506DF6AD0F7F}" sibTransId="{B033A248-1C31-4476-8639-D7EE8DFD71B2}"/>
    <dgm:cxn modelId="{BC084C1E-231D-4D61-9CA0-FAB95B36C0F9}" srcId="{6AA9791F-FBC0-46DD-9782-FAEBE64EE59F}" destId="{9B56A4AC-69BF-442F-B76E-E18EBEF0EE5C}" srcOrd="1" destOrd="0" parTransId="{F85B1DE9-DC1A-4C5C-95A3-81DDA21670D1}" sibTransId="{AF860F3E-321F-4B6B-A30A-1E626E8E5069}"/>
    <dgm:cxn modelId="{C0C75E2A-B5D9-41EC-8A6D-4072D1F57653}" type="presOf" srcId="{9B56A4AC-69BF-442F-B76E-E18EBEF0EE5C}" destId="{CB2A88A3-5337-45ED-9D18-D9E7C47913DC}" srcOrd="0" destOrd="0" presId="urn:microsoft.com/office/officeart/2018/5/layout/IconCircleLabelList"/>
    <dgm:cxn modelId="{10E03D2D-1711-4078-8FCD-246D6527F1F6}" type="presOf" srcId="{6AA9791F-FBC0-46DD-9782-FAEBE64EE59F}" destId="{98FF80C7-3525-4E80-911B-316CE986B55C}" srcOrd="0" destOrd="0" presId="urn:microsoft.com/office/officeart/2018/5/layout/IconCircleLabelList"/>
    <dgm:cxn modelId="{8B7AEF3D-3384-45FA-B26D-621C9BE1B75D}" type="presOf" srcId="{130506E2-F231-4C83-9F6E-04C3E1F52BB1}" destId="{F3E0D6A3-7C81-4FAB-AF1E-CE28D28A5852}" srcOrd="0" destOrd="0" presId="urn:microsoft.com/office/officeart/2018/5/layout/IconCircleLabelList"/>
    <dgm:cxn modelId="{9CEF5E77-333F-47D9-9234-00582C205695}" type="presOf" srcId="{AA1DD855-014C-47F3-B361-80B54BA68B7C}" destId="{DCB54A4F-7396-4B68-8A29-92C8B8ED4D9D}" srcOrd="0" destOrd="0" presId="urn:microsoft.com/office/officeart/2018/5/layout/IconCircleLabelList"/>
    <dgm:cxn modelId="{42A60AA0-60DB-4C83-A96E-4A3BC2BEB0EE}" srcId="{6AA9791F-FBC0-46DD-9782-FAEBE64EE59F}" destId="{0709457F-A838-4C33-A440-EEF9DAC25BAC}" srcOrd="3" destOrd="0" parTransId="{6E4153B5-E007-41D8-A69E-855EB19731A9}" sibTransId="{B2A08761-9FFB-4763-A5E6-BE798454A839}"/>
    <dgm:cxn modelId="{950779E2-4133-4F9C-911B-92918D7E8A59}" srcId="{6AA9791F-FBC0-46DD-9782-FAEBE64EE59F}" destId="{AA1DD855-014C-47F3-B361-80B54BA68B7C}" srcOrd="0" destOrd="0" parTransId="{069F8B9E-1AB3-4326-8E37-A7AB146760BC}" sibTransId="{690CE07F-2F27-4465-9ACA-9336099A3411}"/>
    <dgm:cxn modelId="{C929EEEA-6A64-4F18-BFF8-EC561D28AAEF}" type="presOf" srcId="{0709457F-A838-4C33-A440-EEF9DAC25BAC}" destId="{B19683AA-CB3A-499F-BC1A-2F1A40E731E5}" srcOrd="0" destOrd="0" presId="urn:microsoft.com/office/officeart/2018/5/layout/IconCircleLabelList"/>
    <dgm:cxn modelId="{FF88928C-F1FE-4329-88A2-CAF2E5FE5F4C}" type="presParOf" srcId="{98FF80C7-3525-4E80-911B-316CE986B55C}" destId="{28BFE79B-E050-4C1A-9716-D8C262716F8C}" srcOrd="0" destOrd="0" presId="urn:microsoft.com/office/officeart/2018/5/layout/IconCircleLabelList"/>
    <dgm:cxn modelId="{CD3ADE94-ECBD-4D53-8846-B95DB0B6DD1F}" type="presParOf" srcId="{28BFE79B-E050-4C1A-9716-D8C262716F8C}" destId="{E43F1807-C076-4245-9B40-1D4F39612F3A}" srcOrd="0" destOrd="0" presId="urn:microsoft.com/office/officeart/2018/5/layout/IconCircleLabelList"/>
    <dgm:cxn modelId="{D4F7DE2D-B3CD-45A0-8E4A-924614C648E6}" type="presParOf" srcId="{28BFE79B-E050-4C1A-9716-D8C262716F8C}" destId="{534343F1-C49D-4AD2-B66B-A6E7EA75BDCB}" srcOrd="1" destOrd="0" presId="urn:microsoft.com/office/officeart/2018/5/layout/IconCircleLabelList"/>
    <dgm:cxn modelId="{B1ED0A4F-2B08-4DF9-AC5C-0E9712AEFBDF}" type="presParOf" srcId="{28BFE79B-E050-4C1A-9716-D8C262716F8C}" destId="{FF9967DD-6E99-4763-838C-F5700EC741EB}" srcOrd="2" destOrd="0" presId="urn:microsoft.com/office/officeart/2018/5/layout/IconCircleLabelList"/>
    <dgm:cxn modelId="{35E19D21-9FF0-47B8-9E0F-423E5CC49816}" type="presParOf" srcId="{28BFE79B-E050-4C1A-9716-D8C262716F8C}" destId="{DCB54A4F-7396-4B68-8A29-92C8B8ED4D9D}" srcOrd="3" destOrd="0" presId="urn:microsoft.com/office/officeart/2018/5/layout/IconCircleLabelList"/>
    <dgm:cxn modelId="{61EB1AF6-2F18-4CC9-BDE1-C1806D9F4F0B}" type="presParOf" srcId="{98FF80C7-3525-4E80-911B-316CE986B55C}" destId="{C7E3C695-6DD3-428E-86DB-106F970A2B7C}" srcOrd="1" destOrd="0" presId="urn:microsoft.com/office/officeart/2018/5/layout/IconCircleLabelList"/>
    <dgm:cxn modelId="{5DC9E072-AE32-439F-8B7E-6011AB0A33A9}" type="presParOf" srcId="{98FF80C7-3525-4E80-911B-316CE986B55C}" destId="{A142B477-1B46-4320-989D-0D79A4168157}" srcOrd="2" destOrd="0" presId="urn:microsoft.com/office/officeart/2018/5/layout/IconCircleLabelList"/>
    <dgm:cxn modelId="{F9812C2A-2C1F-45E6-B404-CF6B317F745B}" type="presParOf" srcId="{A142B477-1B46-4320-989D-0D79A4168157}" destId="{9AB63D49-253C-480E-990C-D7413117AEF2}" srcOrd="0" destOrd="0" presId="urn:microsoft.com/office/officeart/2018/5/layout/IconCircleLabelList"/>
    <dgm:cxn modelId="{DA87DF6B-A634-418C-8208-9D941EE08D12}" type="presParOf" srcId="{A142B477-1B46-4320-989D-0D79A4168157}" destId="{E38B856D-EEC2-48D6-9F70-D09C8140B49F}" srcOrd="1" destOrd="0" presId="urn:microsoft.com/office/officeart/2018/5/layout/IconCircleLabelList"/>
    <dgm:cxn modelId="{9F87A835-83B0-4952-9B0F-F78512BA6432}" type="presParOf" srcId="{A142B477-1B46-4320-989D-0D79A4168157}" destId="{99460D29-4C17-4676-80F0-CE372E3BBB25}" srcOrd="2" destOrd="0" presId="urn:microsoft.com/office/officeart/2018/5/layout/IconCircleLabelList"/>
    <dgm:cxn modelId="{B1AD158D-7D05-4124-B3A7-74EE5229B2D0}" type="presParOf" srcId="{A142B477-1B46-4320-989D-0D79A4168157}" destId="{CB2A88A3-5337-45ED-9D18-D9E7C47913DC}" srcOrd="3" destOrd="0" presId="urn:microsoft.com/office/officeart/2018/5/layout/IconCircleLabelList"/>
    <dgm:cxn modelId="{635A92E1-6C42-4E0C-AF4A-A0190CB2BE93}" type="presParOf" srcId="{98FF80C7-3525-4E80-911B-316CE986B55C}" destId="{7EDBE48F-DC4A-4B70-8586-5E8347D8737F}" srcOrd="3" destOrd="0" presId="urn:microsoft.com/office/officeart/2018/5/layout/IconCircleLabelList"/>
    <dgm:cxn modelId="{68E29A37-4817-4808-A0B5-AFCB67016DC6}" type="presParOf" srcId="{98FF80C7-3525-4E80-911B-316CE986B55C}" destId="{5F13D45D-05B5-473E-8604-AB2C00CEAB8F}" srcOrd="4" destOrd="0" presId="urn:microsoft.com/office/officeart/2018/5/layout/IconCircleLabelList"/>
    <dgm:cxn modelId="{E80371E1-8930-49E5-A7B3-BEC59741D9D7}" type="presParOf" srcId="{5F13D45D-05B5-473E-8604-AB2C00CEAB8F}" destId="{424C1F27-8BA9-41F3-9EE3-EE7DE4AAE0F2}" srcOrd="0" destOrd="0" presId="urn:microsoft.com/office/officeart/2018/5/layout/IconCircleLabelList"/>
    <dgm:cxn modelId="{5FC5F2AE-C5C2-47D9-B5A6-59C9B8BBC6D6}" type="presParOf" srcId="{5F13D45D-05B5-473E-8604-AB2C00CEAB8F}" destId="{4ACC60DE-1ECF-4B20-A57E-33C63500C16E}" srcOrd="1" destOrd="0" presId="urn:microsoft.com/office/officeart/2018/5/layout/IconCircleLabelList"/>
    <dgm:cxn modelId="{597DA8E5-0749-4D9B-8E55-237A581BAB82}" type="presParOf" srcId="{5F13D45D-05B5-473E-8604-AB2C00CEAB8F}" destId="{D6EE21A3-8820-4852-9271-1B1529A66FE8}" srcOrd="2" destOrd="0" presId="urn:microsoft.com/office/officeart/2018/5/layout/IconCircleLabelList"/>
    <dgm:cxn modelId="{D6CDD074-F233-4559-82C5-030338A6427E}" type="presParOf" srcId="{5F13D45D-05B5-473E-8604-AB2C00CEAB8F}" destId="{F3E0D6A3-7C81-4FAB-AF1E-CE28D28A5852}" srcOrd="3" destOrd="0" presId="urn:microsoft.com/office/officeart/2018/5/layout/IconCircleLabelList"/>
    <dgm:cxn modelId="{AA1D260F-E10E-4FA7-BC0C-D622CD64AF4F}" type="presParOf" srcId="{98FF80C7-3525-4E80-911B-316CE986B55C}" destId="{1439DA8F-1CE1-4E1F-90F3-6FCA5B6D9A49}" srcOrd="5" destOrd="0" presId="urn:microsoft.com/office/officeart/2018/5/layout/IconCircleLabelList"/>
    <dgm:cxn modelId="{40F60771-274F-4304-A2A3-66466903880B}" type="presParOf" srcId="{98FF80C7-3525-4E80-911B-316CE986B55C}" destId="{D53C6F88-8BE5-44E6-8D88-7E22D6E5AF89}" srcOrd="6" destOrd="0" presId="urn:microsoft.com/office/officeart/2018/5/layout/IconCircleLabelList"/>
    <dgm:cxn modelId="{F66176B9-FF96-4C97-B1CD-88785E0B01AD}" type="presParOf" srcId="{D53C6F88-8BE5-44E6-8D88-7E22D6E5AF89}" destId="{5C65130F-0E4F-4909-869F-AA5619BE18A6}" srcOrd="0" destOrd="0" presId="urn:microsoft.com/office/officeart/2018/5/layout/IconCircleLabelList"/>
    <dgm:cxn modelId="{BB5D7859-5A5A-44C5-A915-BAE9C5C96A13}" type="presParOf" srcId="{D53C6F88-8BE5-44E6-8D88-7E22D6E5AF89}" destId="{13C20FC9-4086-495E-9705-9B9565CA0249}" srcOrd="1" destOrd="0" presId="urn:microsoft.com/office/officeart/2018/5/layout/IconCircleLabelList"/>
    <dgm:cxn modelId="{99FCF289-7694-4E6D-99EB-642870BD245E}" type="presParOf" srcId="{D53C6F88-8BE5-44E6-8D88-7E22D6E5AF89}" destId="{BA86C095-05C7-4715-8620-E5A164B51B40}" srcOrd="2" destOrd="0" presId="urn:microsoft.com/office/officeart/2018/5/layout/IconCircleLabelList"/>
    <dgm:cxn modelId="{FE38F382-8AB7-4DD0-A913-6798F90DD17F}" type="presParOf" srcId="{D53C6F88-8BE5-44E6-8D88-7E22D6E5AF89}" destId="{B19683AA-CB3A-499F-BC1A-2F1A40E731E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F1807-C076-4245-9B40-1D4F39612F3A}">
      <dsp:nvSpPr>
        <dsp:cNvPr id="0" name=""/>
        <dsp:cNvSpPr/>
      </dsp:nvSpPr>
      <dsp:spPr>
        <a:xfrm>
          <a:off x="1509050" y="32046"/>
          <a:ext cx="1187457" cy="118745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4343F1-C49D-4AD2-B66B-A6E7EA75BDCB}">
      <dsp:nvSpPr>
        <dsp:cNvPr id="0" name=""/>
        <dsp:cNvSpPr/>
      </dsp:nvSpPr>
      <dsp:spPr>
        <a:xfrm>
          <a:off x="1762115" y="285111"/>
          <a:ext cx="681328" cy="681328"/>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CB54A4F-7396-4B68-8A29-92C8B8ED4D9D}">
      <dsp:nvSpPr>
        <dsp:cNvPr id="0" name=""/>
        <dsp:cNvSpPr/>
      </dsp:nvSpPr>
      <dsp:spPr>
        <a:xfrm>
          <a:off x="1129453" y="1589368"/>
          <a:ext cx="194665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Vibrant On-Campus Clinics</a:t>
          </a:r>
        </a:p>
      </dsp:txBody>
      <dsp:txXfrm>
        <a:off x="1129453" y="1589368"/>
        <a:ext cx="1946652" cy="720000"/>
      </dsp:txXfrm>
    </dsp:sp>
    <dsp:sp modelId="{9AB63D49-253C-480E-990C-D7413117AEF2}">
      <dsp:nvSpPr>
        <dsp:cNvPr id="0" name=""/>
        <dsp:cNvSpPr/>
      </dsp:nvSpPr>
      <dsp:spPr>
        <a:xfrm>
          <a:off x="3796366" y="32046"/>
          <a:ext cx="1187457" cy="118745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8B856D-EEC2-48D6-9F70-D09C8140B49F}">
      <dsp:nvSpPr>
        <dsp:cNvPr id="0" name=""/>
        <dsp:cNvSpPr/>
      </dsp:nvSpPr>
      <dsp:spPr>
        <a:xfrm>
          <a:off x="4049431" y="285111"/>
          <a:ext cx="681328" cy="681328"/>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B2A88A3-5337-45ED-9D18-D9E7C47913DC}">
      <dsp:nvSpPr>
        <dsp:cNvPr id="0" name=""/>
        <dsp:cNvSpPr/>
      </dsp:nvSpPr>
      <dsp:spPr>
        <a:xfrm>
          <a:off x="3416769" y="1589368"/>
          <a:ext cx="194665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Educational Externships (1:1 Model)</a:t>
          </a:r>
        </a:p>
      </dsp:txBody>
      <dsp:txXfrm>
        <a:off x="3416769" y="1589368"/>
        <a:ext cx="1946652" cy="720000"/>
      </dsp:txXfrm>
    </dsp:sp>
    <dsp:sp modelId="{424C1F27-8BA9-41F3-9EE3-EE7DE4AAE0F2}">
      <dsp:nvSpPr>
        <dsp:cNvPr id="0" name=""/>
        <dsp:cNvSpPr/>
      </dsp:nvSpPr>
      <dsp:spPr>
        <a:xfrm>
          <a:off x="1509050" y="2796031"/>
          <a:ext cx="1187457" cy="118745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CC60DE-1ECF-4B20-A57E-33C63500C16E}">
      <dsp:nvSpPr>
        <dsp:cNvPr id="0" name=""/>
        <dsp:cNvSpPr/>
      </dsp:nvSpPr>
      <dsp:spPr>
        <a:xfrm>
          <a:off x="1762115" y="3049096"/>
          <a:ext cx="681328" cy="681328"/>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3E0D6A3-7C81-4FAB-AF1E-CE28D28A5852}">
      <dsp:nvSpPr>
        <dsp:cNvPr id="0" name=""/>
        <dsp:cNvSpPr/>
      </dsp:nvSpPr>
      <dsp:spPr>
        <a:xfrm>
          <a:off x="1129453" y="4353353"/>
          <a:ext cx="194665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Medical Externships (1:1 Model)</a:t>
          </a:r>
        </a:p>
      </dsp:txBody>
      <dsp:txXfrm>
        <a:off x="1129453" y="4353353"/>
        <a:ext cx="1946652" cy="720000"/>
      </dsp:txXfrm>
    </dsp:sp>
    <dsp:sp modelId="{5C65130F-0E4F-4909-869F-AA5619BE18A6}">
      <dsp:nvSpPr>
        <dsp:cNvPr id="0" name=""/>
        <dsp:cNvSpPr/>
      </dsp:nvSpPr>
      <dsp:spPr>
        <a:xfrm>
          <a:off x="3796366" y="2796031"/>
          <a:ext cx="1187457" cy="1187457"/>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C20FC9-4086-495E-9705-9B9565CA0249}">
      <dsp:nvSpPr>
        <dsp:cNvPr id="0" name=""/>
        <dsp:cNvSpPr/>
      </dsp:nvSpPr>
      <dsp:spPr>
        <a:xfrm>
          <a:off x="4049431" y="3049096"/>
          <a:ext cx="681328" cy="681328"/>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19683AA-CB3A-499F-BC1A-2F1A40E731E5}">
      <dsp:nvSpPr>
        <dsp:cNvPr id="0" name=""/>
        <dsp:cNvSpPr/>
      </dsp:nvSpPr>
      <dsp:spPr>
        <a:xfrm>
          <a:off x="3416769" y="4353353"/>
          <a:ext cx="194665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Clinical Labs (Preceptors + Small Group of Graduate Students)</a:t>
          </a:r>
        </a:p>
      </dsp:txBody>
      <dsp:txXfrm>
        <a:off x="3416769" y="4353353"/>
        <a:ext cx="1946652"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397791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F1D7EE8-3D3E-46FB-8787-9E21AE25CEDA}"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132122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2616479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3018242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3612653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3173210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3345779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2379696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7293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2437884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1D7EE8-3D3E-46FB-8787-9E21AE25CEDA}"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2947895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1D7EE8-3D3E-46FB-8787-9E21AE25CEDA}"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4287013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1D7EE8-3D3E-46FB-8787-9E21AE25CEDA}" type="datetimeFigureOut">
              <a:rPr lang="en-US" smtClean="0"/>
              <a:t>3/22/2021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3422051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1D7EE8-3D3E-46FB-8787-9E21AE25CEDA}" type="datetimeFigureOut">
              <a:rPr lang="en-US" smtClean="0"/>
              <a:t>3/22/2021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2758697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1D7EE8-3D3E-46FB-8787-9E21AE25CEDA}" type="datetimeFigureOut">
              <a:rPr lang="en-US" smtClean="0"/>
              <a:t>3/22/2021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824821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F1D7EE8-3D3E-46FB-8787-9E21AE25CEDA}"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207176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F1D7EE8-3D3E-46FB-8787-9E21AE25CEDA}"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A5651-A516-45D8-B4B8-BBBFC4EA7807}" type="slidenum">
              <a:rPr lang="en-US" smtClean="0"/>
              <a:t>‹#›</a:t>
            </a:fld>
            <a:endParaRPr lang="en-US"/>
          </a:p>
        </p:txBody>
      </p:sp>
    </p:spTree>
    <p:extLst>
      <p:ext uri="{BB962C8B-B14F-4D97-AF65-F5344CB8AC3E}">
        <p14:creationId xmlns:p14="http://schemas.microsoft.com/office/powerpoint/2010/main" val="323900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F1D7EE8-3D3E-46FB-8787-9E21AE25CEDA}" type="datetimeFigureOut">
              <a:rPr lang="en-US" smtClean="0"/>
              <a:t>3/22/2021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A4A5651-A516-45D8-B4B8-BBBFC4EA7807}" type="slidenum">
              <a:rPr lang="en-US" smtClean="0"/>
              <a:t>‹#›</a:t>
            </a:fld>
            <a:endParaRPr lang="en-US"/>
          </a:p>
        </p:txBody>
      </p:sp>
    </p:spTree>
    <p:extLst>
      <p:ext uri="{BB962C8B-B14F-4D97-AF65-F5344CB8AC3E}">
        <p14:creationId xmlns:p14="http://schemas.microsoft.com/office/powerpoint/2010/main" val="179961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5.jpeg"/></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oi.org/10.1044/aas17.3.10"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doi:10.1044/ihe13.2.4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doi:10.1375/bech.18.3.13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Let's Identify the Problem and Solve the Supervisory Bottleneck: 2:1 Supervision</a:t>
            </a:r>
          </a:p>
        </p:txBody>
      </p:sp>
      <p:sp>
        <p:nvSpPr>
          <p:cNvPr id="3" name="Subtitle 2"/>
          <p:cNvSpPr>
            <a:spLocks noGrp="1"/>
          </p:cNvSpPr>
          <p:nvPr>
            <p:ph type="subTitle" idx="1"/>
          </p:nvPr>
        </p:nvSpPr>
        <p:spPr>
          <a:xfrm>
            <a:off x="4515377" y="3996267"/>
            <a:ext cx="7381059" cy="1388534"/>
          </a:xfrm>
        </p:spPr>
        <p:txBody>
          <a:bodyPr>
            <a:normAutofit/>
          </a:bodyPr>
          <a:lstStyle/>
          <a:p>
            <a:pPr algn="l"/>
            <a:r>
              <a:rPr lang="en-US">
                <a:solidFill>
                  <a:srgbClr val="000000"/>
                </a:solidFill>
                <a:latin typeface="OpenSansRegular"/>
              </a:rPr>
              <a:t>Jill P. Bates, M.S., CCC-SLP – Clinic Director, Calvin College</a:t>
            </a:r>
          </a:p>
          <a:p>
            <a:pPr algn="l"/>
            <a:r>
              <a:rPr lang="en-US">
                <a:solidFill>
                  <a:srgbClr val="000000"/>
                </a:solidFill>
                <a:latin typeface="OpenSansRegular"/>
              </a:rPr>
              <a:t>Joy A. McKenzie, </a:t>
            </a:r>
            <a:r>
              <a:rPr lang="en-US" err="1">
                <a:solidFill>
                  <a:srgbClr val="000000"/>
                </a:solidFill>
                <a:latin typeface="OpenSansRegular"/>
              </a:rPr>
              <a:t>Ed.D</a:t>
            </a:r>
            <a:r>
              <a:rPr lang="en-US">
                <a:solidFill>
                  <a:srgbClr val="000000"/>
                </a:solidFill>
                <a:latin typeface="OpenSansRegular"/>
              </a:rPr>
              <a:t>., CCC-SLP – Assistant Professor &amp; Clinical Director, St. Cloud State University</a:t>
            </a:r>
          </a:p>
        </p:txBody>
      </p:sp>
    </p:spTree>
    <p:extLst>
      <p:ext uri="{BB962C8B-B14F-4D97-AF65-F5344CB8AC3E}">
        <p14:creationId xmlns:p14="http://schemas.microsoft.com/office/powerpoint/2010/main" val="58929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8485-7E04-45C1-B1AC-93281E21C01E}"/>
              </a:ext>
            </a:extLst>
          </p:cNvPr>
          <p:cNvSpPr>
            <a:spLocks noGrp="1"/>
          </p:cNvSpPr>
          <p:nvPr>
            <p:ph type="title"/>
          </p:nvPr>
        </p:nvSpPr>
        <p:spPr>
          <a:xfrm>
            <a:off x="1484311" y="685800"/>
            <a:ext cx="10018713" cy="831849"/>
          </a:xfrm>
        </p:spPr>
        <p:txBody>
          <a:bodyPr>
            <a:normAutofit fontScale="90000"/>
          </a:bodyPr>
          <a:lstStyle/>
          <a:p>
            <a:r>
              <a:rPr lang="en-US">
                <a:ea typeface="+mj-lt"/>
                <a:cs typeface="+mj-lt"/>
              </a:rPr>
              <a:t>Supervisor Preparation </a:t>
            </a:r>
            <a:r>
              <a:rPr lang="en-US" sz="1200">
                <a:ea typeface="+mj-lt"/>
                <a:cs typeface="+mj-lt"/>
              </a:rPr>
              <a:t>(Anderson, 1988; Browning &amp; Pront, 2015; McKenzie, 2020; Norton, 2010; Victor, 2010)</a:t>
            </a:r>
            <a:r>
              <a:rPr lang="en-US">
                <a:ea typeface="+mj-lt"/>
                <a:cs typeface="+mj-lt"/>
              </a:rPr>
              <a:t> </a:t>
            </a:r>
          </a:p>
          <a:p>
            <a:endParaRPr lang="en-US"/>
          </a:p>
        </p:txBody>
      </p:sp>
      <p:sp>
        <p:nvSpPr>
          <p:cNvPr id="3" name="Content Placeholder 2">
            <a:extLst>
              <a:ext uri="{FF2B5EF4-FFF2-40B4-BE49-F238E27FC236}">
                <a16:creationId xmlns:a16="http://schemas.microsoft.com/office/drawing/2014/main" id="{57242988-7F97-48F4-9EE6-8A5C6FDC610E}"/>
              </a:ext>
            </a:extLst>
          </p:cNvPr>
          <p:cNvSpPr>
            <a:spLocks noGrp="1"/>
          </p:cNvSpPr>
          <p:nvPr>
            <p:ph idx="1"/>
          </p:nvPr>
        </p:nvSpPr>
        <p:spPr>
          <a:xfrm>
            <a:off x="1484310" y="1344082"/>
            <a:ext cx="10018713" cy="4447118"/>
          </a:xfrm>
        </p:spPr>
        <p:txBody>
          <a:bodyPr>
            <a:normAutofit fontScale="85000" lnSpcReduction="20000"/>
          </a:bodyPr>
          <a:lstStyle/>
          <a:p>
            <a:r>
              <a:rPr lang="en-US"/>
              <a:t>Reflect on own experiences</a:t>
            </a:r>
          </a:p>
          <a:p>
            <a:pPr>
              <a:buClr>
                <a:srgbClr val="1287C3"/>
              </a:buClr>
            </a:pPr>
            <a:r>
              <a:rPr lang="en-US"/>
              <a:t>Information from university partners</a:t>
            </a:r>
          </a:p>
          <a:p>
            <a:pPr>
              <a:buClr>
                <a:srgbClr val="1287C3"/>
              </a:buClr>
            </a:pPr>
            <a:r>
              <a:rPr lang="en-US"/>
              <a:t>Self-study/readings</a:t>
            </a:r>
          </a:p>
          <a:p>
            <a:pPr>
              <a:buClr>
                <a:srgbClr val="1287C3"/>
              </a:buClr>
            </a:pPr>
            <a:r>
              <a:rPr lang="en-US"/>
              <a:t>On the job training</a:t>
            </a:r>
          </a:p>
          <a:p>
            <a:pPr>
              <a:buClr>
                <a:srgbClr val="1287C3"/>
              </a:buClr>
            </a:pPr>
            <a:r>
              <a:rPr lang="en-US"/>
              <a:t>Workshops/conferences</a:t>
            </a:r>
          </a:p>
          <a:p>
            <a:pPr>
              <a:buClr>
                <a:srgbClr val="1287C3"/>
              </a:buClr>
            </a:pPr>
            <a:r>
              <a:rPr lang="en-US"/>
              <a:t>Informal networking</a:t>
            </a:r>
          </a:p>
          <a:p>
            <a:pPr>
              <a:buClr>
                <a:srgbClr val="1287C3"/>
              </a:buClr>
            </a:pPr>
            <a:r>
              <a:rPr lang="en-US"/>
              <a:t>College/university courses</a:t>
            </a:r>
          </a:p>
          <a:p>
            <a:pPr>
              <a:buClr>
                <a:srgbClr val="1287C3"/>
              </a:buClr>
            </a:pPr>
            <a:r>
              <a:rPr lang="en-US"/>
              <a:t>Mental preparation</a:t>
            </a:r>
          </a:p>
          <a:p>
            <a:pPr>
              <a:buClr>
                <a:srgbClr val="1287C3"/>
              </a:buClr>
            </a:pPr>
            <a:r>
              <a:rPr lang="en-US"/>
              <a:t>Get organized</a:t>
            </a:r>
          </a:p>
          <a:p>
            <a:pPr>
              <a:buClr>
                <a:srgbClr val="1287C3"/>
              </a:buClr>
            </a:pPr>
            <a:r>
              <a:rPr lang="en-US"/>
              <a:t>Nothing</a:t>
            </a:r>
          </a:p>
          <a:p>
            <a:pPr>
              <a:buClr>
                <a:srgbClr val="1287C3"/>
              </a:buClr>
            </a:pPr>
            <a:r>
              <a:rPr lang="en-US"/>
              <a:t>Look at resume</a:t>
            </a:r>
          </a:p>
        </p:txBody>
      </p:sp>
    </p:spTree>
    <p:extLst>
      <p:ext uri="{BB962C8B-B14F-4D97-AF65-F5344CB8AC3E}">
        <p14:creationId xmlns:p14="http://schemas.microsoft.com/office/powerpoint/2010/main" val="3510245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Role of Policies </a:t>
            </a:r>
            <a:r>
              <a:rPr lang="en-US" sz="1200"/>
              <a:t>(Kezar, 2014)</a:t>
            </a:r>
            <a:endParaRPr lang="en-US"/>
          </a:p>
        </p:txBody>
      </p:sp>
      <p:sp>
        <p:nvSpPr>
          <p:cNvPr id="3" name="Content Placeholder 2"/>
          <p:cNvSpPr>
            <a:spLocks noGrp="1"/>
          </p:cNvSpPr>
          <p:nvPr>
            <p:ph idx="1"/>
          </p:nvPr>
        </p:nvSpPr>
        <p:spPr>
          <a:xfrm>
            <a:off x="1484310" y="2095500"/>
            <a:ext cx="10018713" cy="3695700"/>
          </a:xfrm>
        </p:spPr>
        <p:txBody>
          <a:bodyPr/>
          <a:lstStyle/>
          <a:p>
            <a:r>
              <a:rPr lang="en-US"/>
              <a:t>Policies are put in place to initiate change. </a:t>
            </a:r>
          </a:p>
          <a:p>
            <a:pPr lvl="1">
              <a:buClr>
                <a:srgbClr val="1287C3"/>
              </a:buClr>
            </a:pPr>
            <a:r>
              <a:rPr lang="en-US"/>
              <a:t>Problem identified &gt; action determined &gt; rules/parameters established &gt; people follow &gt; solution</a:t>
            </a:r>
          </a:p>
          <a:p>
            <a:pPr>
              <a:buClr>
                <a:srgbClr val="1287C3"/>
              </a:buClr>
            </a:pPr>
            <a:r>
              <a:rPr lang="en-US">
                <a:ea typeface="+mn-lt"/>
                <a:cs typeface="+mn-lt"/>
              </a:rPr>
              <a:t>“Too often, changes chosen are merely a response to political and other external pressures, rather than being guided by the mission of learning, knowledge creation and public service” (p. 6).</a:t>
            </a:r>
            <a:endParaRPr lang="en-US"/>
          </a:p>
        </p:txBody>
      </p:sp>
    </p:spTree>
    <p:extLst>
      <p:ext uri="{BB962C8B-B14F-4D97-AF65-F5344CB8AC3E}">
        <p14:creationId xmlns:p14="http://schemas.microsoft.com/office/powerpoint/2010/main" val="2179109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0DB1-7929-41AB-B2EA-FBC1C907238D}"/>
              </a:ext>
            </a:extLst>
          </p:cNvPr>
          <p:cNvSpPr>
            <a:spLocks noGrp="1"/>
          </p:cNvSpPr>
          <p:nvPr>
            <p:ph type="title"/>
          </p:nvPr>
        </p:nvSpPr>
        <p:spPr>
          <a:xfrm>
            <a:off x="1484311" y="685800"/>
            <a:ext cx="10018713" cy="1288256"/>
          </a:xfrm>
        </p:spPr>
        <p:txBody>
          <a:bodyPr>
            <a:normAutofit/>
          </a:bodyPr>
          <a:lstStyle/>
          <a:p>
            <a:r>
              <a:rPr lang="en-US">
                <a:ea typeface="+mj-lt"/>
                <a:cs typeface="+mj-lt"/>
              </a:rPr>
              <a:t>Response to Policies </a:t>
            </a:r>
            <a:r>
              <a:rPr lang="en-US" sz="1200">
                <a:ea typeface="+mj-lt"/>
                <a:cs typeface="+mj-lt"/>
              </a:rPr>
              <a:t>(Degn, 2018; McKenzie, 2020)</a:t>
            </a:r>
          </a:p>
          <a:p>
            <a:endParaRPr lang="en-US"/>
          </a:p>
        </p:txBody>
      </p:sp>
      <p:sp>
        <p:nvSpPr>
          <p:cNvPr id="3" name="Content Placeholder 2">
            <a:extLst>
              <a:ext uri="{FF2B5EF4-FFF2-40B4-BE49-F238E27FC236}">
                <a16:creationId xmlns:a16="http://schemas.microsoft.com/office/drawing/2014/main" id="{4ADCD3C1-B187-4963-A78B-DC1EFC6C6BE2}"/>
              </a:ext>
            </a:extLst>
          </p:cNvPr>
          <p:cNvSpPr>
            <a:spLocks noGrp="1"/>
          </p:cNvSpPr>
          <p:nvPr>
            <p:ph idx="1"/>
          </p:nvPr>
        </p:nvSpPr>
        <p:spPr>
          <a:xfrm>
            <a:off x="1484310" y="1524000"/>
            <a:ext cx="10018713" cy="4267200"/>
          </a:xfrm>
        </p:spPr>
        <p:txBody>
          <a:bodyPr>
            <a:normAutofit/>
          </a:bodyPr>
          <a:lstStyle/>
          <a:p>
            <a:r>
              <a:rPr lang="en-US"/>
              <a:t>Awareness of policies</a:t>
            </a:r>
          </a:p>
          <a:p>
            <a:pPr>
              <a:buClr>
                <a:srgbClr val="1287C3"/>
              </a:buClr>
            </a:pPr>
            <a:r>
              <a:rPr lang="en-US"/>
              <a:t>Meaningful to stakeholders</a:t>
            </a:r>
          </a:p>
          <a:p>
            <a:pPr>
              <a:buClr>
                <a:srgbClr val="1287C3"/>
              </a:buClr>
            </a:pPr>
            <a:r>
              <a:rPr lang="en-US"/>
              <a:t>Consequence to not following the policy</a:t>
            </a:r>
          </a:p>
          <a:p>
            <a:pPr>
              <a:buClr>
                <a:srgbClr val="1287C3"/>
              </a:buClr>
            </a:pPr>
            <a:r>
              <a:rPr lang="en-US"/>
              <a:t>Decision to make</a:t>
            </a:r>
          </a:p>
          <a:p>
            <a:pPr>
              <a:buClr>
                <a:srgbClr val="1287C3"/>
              </a:buClr>
            </a:pPr>
            <a:endParaRPr lang="en-US"/>
          </a:p>
          <a:p>
            <a:pPr>
              <a:buClr>
                <a:srgbClr val="1287C3"/>
              </a:buClr>
            </a:pPr>
            <a:r>
              <a:rPr lang="en-US"/>
              <a:t>McKenzie (2020) addressed ASHA/CFCC 2020 standards on 2 hours of required CE in supervision.</a:t>
            </a:r>
          </a:p>
        </p:txBody>
      </p:sp>
    </p:spTree>
    <p:extLst>
      <p:ext uri="{BB962C8B-B14F-4D97-AF65-F5344CB8AC3E}">
        <p14:creationId xmlns:p14="http://schemas.microsoft.com/office/powerpoint/2010/main" val="2391201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089D35B1-0ED5-4358-8CAE-A9E49412AA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29" name="Freeform 6">
              <a:extLst>
                <a:ext uri="{FF2B5EF4-FFF2-40B4-BE49-F238E27FC236}">
                  <a16:creationId xmlns:a16="http://schemas.microsoft.com/office/drawing/2014/main" id="{DDEF6545-5A42-469E-8778-86CA01CD4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0" name="Freeform 7">
              <a:extLst>
                <a:ext uri="{FF2B5EF4-FFF2-40B4-BE49-F238E27FC236}">
                  <a16:creationId xmlns:a16="http://schemas.microsoft.com/office/drawing/2014/main" id="{3B08853F-842C-4D0A-9A89-D05CB3990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1" name="Freeform 8">
              <a:extLst>
                <a:ext uri="{FF2B5EF4-FFF2-40B4-BE49-F238E27FC236}">
                  <a16:creationId xmlns:a16="http://schemas.microsoft.com/office/drawing/2014/main" id="{A436FB18-2D01-4AAB-AD10-2D1208310F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2" name="Freeform 9">
              <a:extLst>
                <a:ext uri="{FF2B5EF4-FFF2-40B4-BE49-F238E27FC236}">
                  <a16:creationId xmlns:a16="http://schemas.microsoft.com/office/drawing/2014/main" id="{9EFB8341-7A7B-46E4-AF94-689147AD0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3" name="Freeform 10">
              <a:extLst>
                <a:ext uri="{FF2B5EF4-FFF2-40B4-BE49-F238E27FC236}">
                  <a16:creationId xmlns:a16="http://schemas.microsoft.com/office/drawing/2014/main" id="{C4D84136-7804-4605-AC9F-238A3665E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4" name="Freeform 11">
              <a:extLst>
                <a:ext uri="{FF2B5EF4-FFF2-40B4-BE49-F238E27FC236}">
                  <a16:creationId xmlns:a16="http://schemas.microsoft.com/office/drawing/2014/main" id="{4EC6F81C-51C2-4A6F-8B94-562DA67362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pSp>
        <p:nvGrpSpPr>
          <p:cNvPr id="36" name="Group 35">
            <a:extLst>
              <a:ext uri="{FF2B5EF4-FFF2-40B4-BE49-F238E27FC236}">
                <a16:creationId xmlns:a16="http://schemas.microsoft.com/office/drawing/2014/main" id="{DD65B30C-427F-449E-B039-E288E85D8A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37" name="Freeform 6">
              <a:extLst>
                <a:ext uri="{FF2B5EF4-FFF2-40B4-BE49-F238E27FC236}">
                  <a16:creationId xmlns:a16="http://schemas.microsoft.com/office/drawing/2014/main" id="{9F47D947-83F7-46E3-872B-0777122A0A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8" name="Freeform 7">
              <a:extLst>
                <a:ext uri="{FF2B5EF4-FFF2-40B4-BE49-F238E27FC236}">
                  <a16:creationId xmlns:a16="http://schemas.microsoft.com/office/drawing/2014/main" id="{60C7B45B-6634-46FA-862D-B86F1C3C5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9" name="Freeform 8">
              <a:extLst>
                <a:ext uri="{FF2B5EF4-FFF2-40B4-BE49-F238E27FC236}">
                  <a16:creationId xmlns:a16="http://schemas.microsoft.com/office/drawing/2014/main" id="{C7504CC0-DD94-4ED9-ADC9-6FE7AEA33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0" name="Freeform 9">
              <a:extLst>
                <a:ext uri="{FF2B5EF4-FFF2-40B4-BE49-F238E27FC236}">
                  <a16:creationId xmlns:a16="http://schemas.microsoft.com/office/drawing/2014/main" id="{64268326-B6DD-4E00-9788-6C319279AC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1" name="Freeform 10">
              <a:extLst>
                <a:ext uri="{FF2B5EF4-FFF2-40B4-BE49-F238E27FC236}">
                  <a16:creationId xmlns:a16="http://schemas.microsoft.com/office/drawing/2014/main" id="{92C7B3DE-DB23-4AAC-B142-C803C0C0A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2" name="Freeform 11">
              <a:extLst>
                <a:ext uri="{FF2B5EF4-FFF2-40B4-BE49-F238E27FC236}">
                  <a16:creationId xmlns:a16="http://schemas.microsoft.com/office/drawing/2014/main" id="{1EEF04DC-4E0D-4127-A98D-EA81C3B2DE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44" name="Freeform: Shape 43">
            <a:extLst>
              <a:ext uri="{FF2B5EF4-FFF2-40B4-BE49-F238E27FC236}">
                <a16:creationId xmlns:a16="http://schemas.microsoft.com/office/drawing/2014/main" id="{084966D2-3C9B-4F47-8231-1DEC33D3BD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066" y="321734"/>
            <a:ext cx="11074201" cy="6214533"/>
          </a:xfrm>
          <a:custGeom>
            <a:avLst/>
            <a:gdLst>
              <a:gd name="connsiteX0" fmla="*/ 815396 w 11074201"/>
              <a:gd name="connsiteY0" fmla="*/ 0 h 6214533"/>
              <a:gd name="connsiteX1" fmla="*/ 11074201 w 11074201"/>
              <a:gd name="connsiteY1" fmla="*/ 0 h 6214533"/>
              <a:gd name="connsiteX2" fmla="*/ 11074201 w 11074201"/>
              <a:gd name="connsiteY2" fmla="*/ 6214533 h 6214533"/>
              <a:gd name="connsiteX3" fmla="*/ 1498193 w 11074201"/>
              <a:gd name="connsiteY3" fmla="*/ 6214533 h 6214533"/>
              <a:gd name="connsiteX4" fmla="*/ 0 w 11074201"/>
              <a:gd name="connsiteY4" fmla="*/ 4992543 h 6214533"/>
              <a:gd name="connsiteX5" fmla="*/ 433971 w 11074201"/>
              <a:gd name="connsiteY5" fmla="*/ 2335405 h 6214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74201" h="6214533">
                <a:moveTo>
                  <a:pt x="815396" y="0"/>
                </a:moveTo>
                <a:lnTo>
                  <a:pt x="11074201" y="0"/>
                </a:lnTo>
                <a:lnTo>
                  <a:pt x="11074201" y="6214533"/>
                </a:lnTo>
                <a:lnTo>
                  <a:pt x="1498193" y="6214533"/>
                </a:lnTo>
                <a:lnTo>
                  <a:pt x="0" y="4992543"/>
                </a:lnTo>
                <a:cubicBezTo>
                  <a:pt x="141071" y="4106831"/>
                  <a:pt x="287521" y="3221118"/>
                  <a:pt x="433971" y="2335405"/>
                </a:cubicBezTo>
                <a:close/>
              </a:path>
            </a:pathLst>
          </a:custGeom>
          <a:solidFill>
            <a:srgbClr val="FFFFFF"/>
          </a:solidFill>
          <a:ln w="38100">
            <a:gradFill flip="none" rotWithShape="1">
              <a:gsLst>
                <a:gs pos="0">
                  <a:schemeClr val="bg2"/>
                </a:gs>
                <a:gs pos="100000">
                  <a:schemeClr val="bg2">
                    <a:lumMod val="75000"/>
                  </a:schemeClr>
                </a:gs>
              </a:gsLst>
              <a:lin ang="5400000" scaled="1"/>
              <a:tileRect/>
            </a:gra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Timeline&#10;&#10;Description automatically generated">
            <a:extLst>
              <a:ext uri="{FF2B5EF4-FFF2-40B4-BE49-F238E27FC236}">
                <a16:creationId xmlns:a16="http://schemas.microsoft.com/office/drawing/2014/main" id="{5F5405ED-6299-456F-ADD5-A383FA02FFCD}"/>
              </a:ext>
            </a:extLst>
          </p:cNvPr>
          <p:cNvPicPr>
            <a:picLocks noGrp="1" noChangeAspect="1"/>
          </p:cNvPicPr>
          <p:nvPr>
            <p:ph idx="1"/>
          </p:nvPr>
        </p:nvPicPr>
        <p:blipFill>
          <a:blip r:embed="rId3"/>
          <a:stretch>
            <a:fillRect/>
          </a:stretch>
        </p:blipFill>
        <p:spPr>
          <a:xfrm>
            <a:off x="2398675" y="974724"/>
            <a:ext cx="8709377" cy="4899025"/>
          </a:xfrm>
          <a:prstGeom prst="rect">
            <a:avLst/>
          </a:prstGeom>
        </p:spPr>
      </p:pic>
    </p:spTree>
    <p:extLst>
      <p:ext uri="{BB962C8B-B14F-4D97-AF65-F5344CB8AC3E}">
        <p14:creationId xmlns:p14="http://schemas.microsoft.com/office/powerpoint/2010/main" val="2457870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9A352-63C1-4836-9FCD-E89CD83E4AA5}"/>
              </a:ext>
            </a:extLst>
          </p:cNvPr>
          <p:cNvSpPr>
            <a:spLocks noGrp="1"/>
          </p:cNvSpPr>
          <p:nvPr>
            <p:ph type="title"/>
          </p:nvPr>
        </p:nvSpPr>
        <p:spPr>
          <a:xfrm>
            <a:off x="1484311" y="685800"/>
            <a:ext cx="10018713" cy="490537"/>
          </a:xfrm>
        </p:spPr>
        <p:txBody>
          <a:bodyPr>
            <a:normAutofit fontScale="90000"/>
          </a:bodyPr>
          <a:lstStyle/>
          <a:p>
            <a:r>
              <a:rPr lang="en-US"/>
              <a:t>Methodology </a:t>
            </a:r>
            <a:r>
              <a:rPr lang="en-US" sz="1200"/>
              <a:t>(McKenzie, 2020)</a:t>
            </a:r>
            <a:endParaRPr lang="en-US"/>
          </a:p>
        </p:txBody>
      </p:sp>
      <p:sp>
        <p:nvSpPr>
          <p:cNvPr id="3" name="Content Placeholder 2">
            <a:extLst>
              <a:ext uri="{FF2B5EF4-FFF2-40B4-BE49-F238E27FC236}">
                <a16:creationId xmlns:a16="http://schemas.microsoft.com/office/drawing/2014/main" id="{B2A20059-03B3-4E86-90F2-B264A427B099}"/>
              </a:ext>
            </a:extLst>
          </p:cNvPr>
          <p:cNvSpPr>
            <a:spLocks noGrp="1"/>
          </p:cNvSpPr>
          <p:nvPr>
            <p:ph idx="1"/>
          </p:nvPr>
        </p:nvSpPr>
        <p:spPr>
          <a:xfrm>
            <a:off x="1484310" y="1774031"/>
            <a:ext cx="10018713" cy="4017169"/>
          </a:xfrm>
        </p:spPr>
        <p:txBody>
          <a:bodyPr>
            <a:normAutofit/>
          </a:bodyPr>
          <a:lstStyle/>
          <a:p>
            <a:r>
              <a:rPr lang="en-US"/>
              <a:t>Qualitative Study</a:t>
            </a:r>
          </a:p>
          <a:p>
            <a:pPr>
              <a:buClr>
                <a:srgbClr val="1287C3"/>
              </a:buClr>
            </a:pPr>
            <a:r>
              <a:rPr lang="en-US"/>
              <a:t>10 participants</a:t>
            </a:r>
          </a:p>
          <a:p>
            <a:pPr>
              <a:buClr>
                <a:srgbClr val="1287C3"/>
              </a:buClr>
            </a:pPr>
            <a:r>
              <a:rPr lang="en-US"/>
              <a:t>Individual interviews</a:t>
            </a:r>
          </a:p>
          <a:p>
            <a:pPr>
              <a:buClr>
                <a:srgbClr val="1287C3"/>
              </a:buClr>
            </a:pPr>
            <a:r>
              <a:rPr lang="en-US">
                <a:ea typeface="+mn-lt"/>
                <a:cs typeface="+mn-lt"/>
              </a:rPr>
              <a:t>•Analysis</a:t>
            </a:r>
          </a:p>
          <a:p>
            <a:pPr>
              <a:buClr>
                <a:srgbClr val="1287C3"/>
              </a:buClr>
            </a:pPr>
            <a:r>
              <a:rPr lang="en-US">
                <a:ea typeface="+mn-lt"/>
                <a:cs typeface="+mn-lt"/>
              </a:rPr>
              <a:t>•Occurred during interviews, journals, coding, theme analysis</a:t>
            </a:r>
            <a:endParaRPr lang="en-US"/>
          </a:p>
          <a:p>
            <a:pPr>
              <a:buClr>
                <a:srgbClr val="1287C3"/>
              </a:buClr>
            </a:pPr>
            <a:r>
              <a:rPr lang="en-US">
                <a:ea typeface="+mn-lt"/>
                <a:cs typeface="+mn-lt"/>
              </a:rPr>
              <a:t>•Data and Study Quality</a:t>
            </a:r>
          </a:p>
          <a:p>
            <a:pPr>
              <a:buClr>
                <a:srgbClr val="1287C3"/>
              </a:buClr>
            </a:pPr>
            <a:r>
              <a:rPr lang="en-US">
                <a:ea typeface="+mn-lt"/>
                <a:cs typeface="+mn-lt"/>
              </a:rPr>
              <a:t>•Triangulation, member checks, engagement in data collection, awareness of researcher’s role</a:t>
            </a:r>
            <a:endParaRPr lang="en-US"/>
          </a:p>
          <a:p>
            <a:pPr>
              <a:buClr>
                <a:srgbClr val="1287C3"/>
              </a:buClr>
            </a:pPr>
            <a:endParaRPr lang="en-US"/>
          </a:p>
          <a:p>
            <a:pPr>
              <a:buClr>
                <a:srgbClr val="1287C3"/>
              </a:buClr>
            </a:pPr>
            <a:endParaRPr lang="en-US"/>
          </a:p>
        </p:txBody>
      </p:sp>
    </p:spTree>
    <p:extLst>
      <p:ext uri="{BB962C8B-B14F-4D97-AF65-F5344CB8AC3E}">
        <p14:creationId xmlns:p14="http://schemas.microsoft.com/office/powerpoint/2010/main" val="4223948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89D35B1-0ED5-4358-8CAE-A9E49412AA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0" name="Freeform 6">
              <a:extLst>
                <a:ext uri="{FF2B5EF4-FFF2-40B4-BE49-F238E27FC236}">
                  <a16:creationId xmlns:a16="http://schemas.microsoft.com/office/drawing/2014/main" id="{DDEF6545-5A42-469E-8778-86CA01CD4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1" name="Freeform 7">
              <a:extLst>
                <a:ext uri="{FF2B5EF4-FFF2-40B4-BE49-F238E27FC236}">
                  <a16:creationId xmlns:a16="http://schemas.microsoft.com/office/drawing/2014/main" id="{3B08853F-842C-4D0A-9A89-D05CB3990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2" name="Freeform 8">
              <a:extLst>
                <a:ext uri="{FF2B5EF4-FFF2-40B4-BE49-F238E27FC236}">
                  <a16:creationId xmlns:a16="http://schemas.microsoft.com/office/drawing/2014/main" id="{A436FB18-2D01-4AAB-AD10-2D1208310F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3" name="Freeform 9">
              <a:extLst>
                <a:ext uri="{FF2B5EF4-FFF2-40B4-BE49-F238E27FC236}">
                  <a16:creationId xmlns:a16="http://schemas.microsoft.com/office/drawing/2014/main" id="{9EFB8341-7A7B-46E4-AF94-689147AD0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4" name="Freeform 10">
              <a:extLst>
                <a:ext uri="{FF2B5EF4-FFF2-40B4-BE49-F238E27FC236}">
                  <a16:creationId xmlns:a16="http://schemas.microsoft.com/office/drawing/2014/main" id="{C4D84136-7804-4605-AC9F-238A3665E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5" name="Freeform 11">
              <a:extLst>
                <a:ext uri="{FF2B5EF4-FFF2-40B4-BE49-F238E27FC236}">
                  <a16:creationId xmlns:a16="http://schemas.microsoft.com/office/drawing/2014/main" id="{4EC6F81C-51C2-4A6F-8B94-562DA67362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7" name="Rectangle 16">
            <a:extLst>
              <a:ext uri="{FF2B5EF4-FFF2-40B4-BE49-F238E27FC236}">
                <a16:creationId xmlns:a16="http://schemas.microsoft.com/office/drawing/2014/main" id="{7FF78026-DEBB-4D5A-9A4E-872456603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373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05E1684-CF44-4EAD-B3A4-FCE98461F3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Diagram&#10;&#10;Description automatically generated">
            <a:extLst>
              <a:ext uri="{FF2B5EF4-FFF2-40B4-BE49-F238E27FC236}">
                <a16:creationId xmlns:a16="http://schemas.microsoft.com/office/drawing/2014/main" id="{759D8486-A922-430B-98C6-B1494B270022}"/>
              </a:ext>
            </a:extLst>
          </p:cNvPr>
          <p:cNvPicPr>
            <a:picLocks noGrp="1" noChangeAspect="1"/>
          </p:cNvPicPr>
          <p:nvPr>
            <p:ph idx="1"/>
          </p:nvPr>
        </p:nvPicPr>
        <p:blipFill>
          <a:blip r:embed="rId3"/>
          <a:stretch>
            <a:fillRect/>
          </a:stretch>
        </p:blipFill>
        <p:spPr>
          <a:xfrm>
            <a:off x="1143941" y="643467"/>
            <a:ext cx="9904117" cy="5571066"/>
          </a:xfrm>
          <a:prstGeom prst="rect">
            <a:avLst/>
          </a:prstGeom>
        </p:spPr>
      </p:pic>
    </p:spTree>
    <p:extLst>
      <p:ext uri="{BB962C8B-B14F-4D97-AF65-F5344CB8AC3E}">
        <p14:creationId xmlns:p14="http://schemas.microsoft.com/office/powerpoint/2010/main" val="392212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ADA8EC3-01C5-453C-91A6-D01B9E15BF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0" name="Freeform 6">
              <a:extLst>
                <a:ext uri="{FF2B5EF4-FFF2-40B4-BE49-F238E27FC236}">
                  <a16:creationId xmlns:a16="http://schemas.microsoft.com/office/drawing/2014/main" id="{9A1D7546-68ED-4F66-AA8D-D04BEAD39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1" name="Freeform 7">
              <a:extLst>
                <a:ext uri="{FF2B5EF4-FFF2-40B4-BE49-F238E27FC236}">
                  <a16:creationId xmlns:a16="http://schemas.microsoft.com/office/drawing/2014/main" id="{FCFE8A66-699D-4E05-B8FC-C31AE461D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2" name="Freeform 8">
              <a:extLst>
                <a:ext uri="{FF2B5EF4-FFF2-40B4-BE49-F238E27FC236}">
                  <a16:creationId xmlns:a16="http://schemas.microsoft.com/office/drawing/2014/main" id="{A124234B-D5D1-45F9-9B32-264F699BC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3" name="Freeform 9">
              <a:extLst>
                <a:ext uri="{FF2B5EF4-FFF2-40B4-BE49-F238E27FC236}">
                  <a16:creationId xmlns:a16="http://schemas.microsoft.com/office/drawing/2014/main" id="{7A0B0249-AEB7-44A1-BEC3-A0C07E9E3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4" name="Freeform 10">
              <a:extLst>
                <a:ext uri="{FF2B5EF4-FFF2-40B4-BE49-F238E27FC236}">
                  <a16:creationId xmlns:a16="http://schemas.microsoft.com/office/drawing/2014/main" id="{251D4BF9-284D-4B99-922C-BAB91FB2D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5" name="Freeform 11">
              <a:extLst>
                <a:ext uri="{FF2B5EF4-FFF2-40B4-BE49-F238E27FC236}">
                  <a16:creationId xmlns:a16="http://schemas.microsoft.com/office/drawing/2014/main" id="{733E9BD1-CC4F-4B4B-A413-92D6B1F0B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7" name="Rectangle 16">
            <a:extLst>
              <a:ext uri="{FF2B5EF4-FFF2-40B4-BE49-F238E27FC236}">
                <a16:creationId xmlns:a16="http://schemas.microsoft.com/office/drawing/2014/main" id="{2453EB82-AA0B-4AB7-BE68-038A303574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E4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Diagram&#10;&#10;Description automatically generated">
            <a:extLst>
              <a:ext uri="{FF2B5EF4-FFF2-40B4-BE49-F238E27FC236}">
                <a16:creationId xmlns:a16="http://schemas.microsoft.com/office/drawing/2014/main" id="{F73CDC41-16BE-417A-A919-62F0C4AB15DD}"/>
              </a:ext>
            </a:extLst>
          </p:cNvPr>
          <p:cNvPicPr>
            <a:picLocks noGrp="1" noChangeAspect="1"/>
          </p:cNvPicPr>
          <p:nvPr>
            <p:ph idx="1"/>
          </p:nvPr>
        </p:nvPicPr>
        <p:blipFill rotWithShape="1">
          <a:blip r:embed="rId3"/>
          <a:srcRect r="1" b="9180"/>
          <a:stretch/>
        </p:blipFill>
        <p:spPr>
          <a:xfrm>
            <a:off x="643467" y="643467"/>
            <a:ext cx="10905066" cy="5571066"/>
          </a:xfrm>
          <a:prstGeom prst="rect">
            <a:avLst/>
          </a:prstGeom>
        </p:spPr>
      </p:pic>
      <p:sp>
        <p:nvSpPr>
          <p:cNvPr id="19" name="Rectangle 18">
            <a:extLst>
              <a:ext uri="{FF2B5EF4-FFF2-40B4-BE49-F238E27FC236}">
                <a16:creationId xmlns:a16="http://schemas.microsoft.com/office/drawing/2014/main" id="{F0F42738-AE74-4433-8657-EDE5C5C61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4094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A614C-8EB9-4E65-92D9-1E827E578C16}"/>
              </a:ext>
            </a:extLst>
          </p:cNvPr>
          <p:cNvSpPr>
            <a:spLocks noGrp="1"/>
          </p:cNvSpPr>
          <p:nvPr>
            <p:ph type="title"/>
          </p:nvPr>
        </p:nvSpPr>
        <p:spPr/>
        <p:txBody>
          <a:bodyPr/>
          <a:lstStyle/>
          <a:p>
            <a:r>
              <a:rPr lang="en-US"/>
              <a:t>Limitations </a:t>
            </a:r>
            <a:r>
              <a:rPr lang="en-US" sz="1200"/>
              <a:t>(McKenzie, 2020)</a:t>
            </a:r>
            <a:endParaRPr lang="en-US"/>
          </a:p>
        </p:txBody>
      </p:sp>
      <p:sp>
        <p:nvSpPr>
          <p:cNvPr id="3" name="Content Placeholder 2">
            <a:extLst>
              <a:ext uri="{FF2B5EF4-FFF2-40B4-BE49-F238E27FC236}">
                <a16:creationId xmlns:a16="http://schemas.microsoft.com/office/drawing/2014/main" id="{57790687-6894-42DC-9018-F39B554D36C6}"/>
              </a:ext>
            </a:extLst>
          </p:cNvPr>
          <p:cNvSpPr>
            <a:spLocks noGrp="1"/>
          </p:cNvSpPr>
          <p:nvPr>
            <p:ph idx="1"/>
          </p:nvPr>
        </p:nvSpPr>
        <p:spPr/>
        <p:txBody>
          <a:bodyPr/>
          <a:lstStyle/>
          <a:p>
            <a:r>
              <a:rPr lang="en-US">
                <a:ea typeface="+mn-lt"/>
                <a:cs typeface="+mn-lt"/>
              </a:rPr>
              <a:t>Participant sample size</a:t>
            </a:r>
            <a:endParaRPr lang="en-US"/>
          </a:p>
          <a:p>
            <a:pPr>
              <a:buClr>
                <a:srgbClr val="1287C3"/>
              </a:buClr>
            </a:pPr>
            <a:r>
              <a:rPr lang="en-US">
                <a:ea typeface="+mn-lt"/>
                <a:cs typeface="+mn-lt"/>
              </a:rPr>
              <a:t>Categorizing responses</a:t>
            </a:r>
            <a:endParaRPr lang="en-US"/>
          </a:p>
          <a:p>
            <a:pPr>
              <a:buClr>
                <a:srgbClr val="1287C3"/>
              </a:buClr>
            </a:pPr>
            <a:r>
              <a:rPr lang="en-US">
                <a:ea typeface="+mn-lt"/>
                <a:cs typeface="+mn-lt"/>
              </a:rPr>
              <a:t>Reliability of participants’ responses</a:t>
            </a:r>
            <a:endParaRPr lang="en-US"/>
          </a:p>
          <a:p>
            <a:pPr>
              <a:buClr>
                <a:srgbClr val="1287C3"/>
              </a:buClr>
            </a:pPr>
            <a:endParaRPr lang="en-US"/>
          </a:p>
        </p:txBody>
      </p:sp>
    </p:spTree>
    <p:extLst>
      <p:ext uri="{BB962C8B-B14F-4D97-AF65-F5344CB8AC3E}">
        <p14:creationId xmlns:p14="http://schemas.microsoft.com/office/powerpoint/2010/main" val="704277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DD1ED-C727-4E40-97F4-283F00C1BAE5}"/>
              </a:ext>
            </a:extLst>
          </p:cNvPr>
          <p:cNvSpPr>
            <a:spLocks noGrp="1"/>
          </p:cNvSpPr>
          <p:nvPr>
            <p:ph type="title"/>
          </p:nvPr>
        </p:nvSpPr>
        <p:spPr/>
        <p:txBody>
          <a:bodyPr/>
          <a:lstStyle/>
          <a:p>
            <a:r>
              <a:rPr lang="en-US"/>
              <a:t>Outcomes from Study</a:t>
            </a:r>
            <a:r>
              <a:rPr lang="en-US" sz="1200"/>
              <a:t>(McKenzie, 2020)</a:t>
            </a:r>
            <a:endParaRPr lang="en-US"/>
          </a:p>
        </p:txBody>
      </p:sp>
      <p:sp>
        <p:nvSpPr>
          <p:cNvPr id="3" name="Content Placeholder 2">
            <a:extLst>
              <a:ext uri="{FF2B5EF4-FFF2-40B4-BE49-F238E27FC236}">
                <a16:creationId xmlns:a16="http://schemas.microsoft.com/office/drawing/2014/main" id="{A4EA66BC-DB08-40AF-8A07-8EAEB8889747}"/>
              </a:ext>
            </a:extLst>
          </p:cNvPr>
          <p:cNvSpPr>
            <a:spLocks noGrp="1"/>
          </p:cNvSpPr>
          <p:nvPr>
            <p:ph idx="1"/>
          </p:nvPr>
        </p:nvSpPr>
        <p:spPr>
          <a:xfrm>
            <a:off x="1484310" y="2131218"/>
            <a:ext cx="10018713" cy="3659982"/>
          </a:xfrm>
        </p:spPr>
        <p:txBody>
          <a:bodyPr/>
          <a:lstStyle/>
          <a:p>
            <a:r>
              <a:rPr lang="en-US"/>
              <a:t>Relationship with the University CSD Program</a:t>
            </a:r>
          </a:p>
          <a:p>
            <a:pPr>
              <a:buClr>
                <a:srgbClr val="1287C3"/>
              </a:buClr>
            </a:pPr>
            <a:r>
              <a:rPr lang="en-US"/>
              <a:t>Coworker and Organizational Support</a:t>
            </a:r>
          </a:p>
          <a:p>
            <a:pPr>
              <a:buClr>
                <a:srgbClr val="1287C3"/>
              </a:buClr>
            </a:pPr>
            <a:r>
              <a:rPr lang="en-US"/>
              <a:t>Communication and Interpersonal Skills</a:t>
            </a:r>
          </a:p>
        </p:txBody>
      </p:sp>
    </p:spTree>
    <p:extLst>
      <p:ext uri="{BB962C8B-B14F-4D97-AF65-F5344CB8AC3E}">
        <p14:creationId xmlns:p14="http://schemas.microsoft.com/office/powerpoint/2010/main" val="547046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02890-7AA0-4B5C-A4D4-EBA40F2CA5EF}"/>
              </a:ext>
            </a:extLst>
          </p:cNvPr>
          <p:cNvSpPr>
            <a:spLocks noGrp="1"/>
          </p:cNvSpPr>
          <p:nvPr>
            <p:ph type="title"/>
          </p:nvPr>
        </p:nvSpPr>
        <p:spPr>
          <a:xfrm>
            <a:off x="1484311" y="685800"/>
            <a:ext cx="10018713" cy="954881"/>
          </a:xfrm>
        </p:spPr>
        <p:txBody>
          <a:bodyPr/>
          <a:lstStyle/>
          <a:p>
            <a:r>
              <a:rPr lang="en-US"/>
              <a:t>Significance </a:t>
            </a:r>
            <a:r>
              <a:rPr lang="en-US" sz="1200"/>
              <a:t>(McKenzie, 2020)</a:t>
            </a:r>
            <a:endParaRPr lang="en-US"/>
          </a:p>
        </p:txBody>
      </p:sp>
      <p:sp>
        <p:nvSpPr>
          <p:cNvPr id="3" name="Content Placeholder 2">
            <a:extLst>
              <a:ext uri="{FF2B5EF4-FFF2-40B4-BE49-F238E27FC236}">
                <a16:creationId xmlns:a16="http://schemas.microsoft.com/office/drawing/2014/main" id="{70FFB0E4-D0E4-48A7-B8AD-11C134500552}"/>
              </a:ext>
            </a:extLst>
          </p:cNvPr>
          <p:cNvSpPr>
            <a:spLocks noGrp="1"/>
          </p:cNvSpPr>
          <p:nvPr>
            <p:ph idx="1"/>
          </p:nvPr>
        </p:nvSpPr>
        <p:spPr>
          <a:xfrm>
            <a:off x="1484310" y="1916906"/>
            <a:ext cx="10018713" cy="3874294"/>
          </a:xfrm>
        </p:spPr>
        <p:txBody>
          <a:bodyPr>
            <a:normAutofit fontScale="92500"/>
          </a:bodyPr>
          <a:lstStyle/>
          <a:p>
            <a:r>
              <a:rPr lang="en-US">
                <a:ea typeface="+mn-lt"/>
                <a:cs typeface="+mn-lt"/>
              </a:rPr>
              <a:t>Illustrates organizational frameworks and policy making: HIED is the change agent between workforce, students, national agencies (accrediting bodies, program organizations). </a:t>
            </a:r>
            <a:endParaRPr lang="en-US"/>
          </a:p>
          <a:p>
            <a:pPr>
              <a:buClr>
                <a:srgbClr val="1287C3"/>
              </a:buClr>
            </a:pPr>
            <a:r>
              <a:rPr lang="en-US">
                <a:ea typeface="+mn-lt"/>
                <a:cs typeface="+mn-lt"/>
              </a:rPr>
              <a:t>Demonstrates the role of external and internal motivators to change processes. </a:t>
            </a:r>
            <a:endParaRPr lang="en-US"/>
          </a:p>
          <a:p>
            <a:pPr>
              <a:buClr>
                <a:srgbClr val="1287C3"/>
              </a:buClr>
            </a:pPr>
            <a:r>
              <a:rPr lang="en-US">
                <a:ea typeface="+mn-lt"/>
                <a:cs typeface="+mn-lt"/>
              </a:rPr>
              <a:t>Suggests implementing more intentional methods to support meaningful change. </a:t>
            </a:r>
            <a:endParaRPr lang="en-US"/>
          </a:p>
          <a:p>
            <a:pPr>
              <a:buClr>
                <a:srgbClr val="1287C3"/>
              </a:buClr>
            </a:pPr>
            <a:r>
              <a:rPr lang="en-US">
                <a:ea typeface="+mn-lt"/>
                <a:cs typeface="+mn-lt"/>
              </a:rPr>
              <a:t>Importance of collaboration/creating own processes through strategic planning within HIED and between community partners, HIED, and national organizations. </a:t>
            </a:r>
            <a:endParaRPr lang="en-US"/>
          </a:p>
          <a:p>
            <a:pPr>
              <a:buClr>
                <a:srgbClr val="1287C3"/>
              </a:buClr>
            </a:pPr>
            <a:endParaRPr lang="en-US"/>
          </a:p>
          <a:p>
            <a:pPr>
              <a:buClr>
                <a:srgbClr val="1287C3"/>
              </a:buClr>
            </a:pPr>
            <a:endParaRPr lang="en-US"/>
          </a:p>
          <a:p>
            <a:pPr>
              <a:buClr>
                <a:srgbClr val="1287C3"/>
              </a:buClr>
            </a:pPr>
            <a:endParaRPr lang="en-US"/>
          </a:p>
        </p:txBody>
      </p:sp>
    </p:spTree>
    <p:extLst>
      <p:ext uri="{BB962C8B-B14F-4D97-AF65-F5344CB8AC3E}">
        <p14:creationId xmlns:p14="http://schemas.microsoft.com/office/powerpoint/2010/main" val="1542891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Introductions/Disclosures</a:t>
            </a:r>
          </a:p>
        </p:txBody>
      </p:sp>
      <p:sp>
        <p:nvSpPr>
          <p:cNvPr id="3" name="Content Placeholder 2"/>
          <p:cNvSpPr>
            <a:spLocks noGrp="1"/>
          </p:cNvSpPr>
          <p:nvPr>
            <p:ph idx="1"/>
          </p:nvPr>
        </p:nvSpPr>
        <p:spPr>
          <a:xfrm>
            <a:off x="1484310" y="1809749"/>
            <a:ext cx="10018713" cy="3981451"/>
          </a:xfrm>
        </p:spPr>
        <p:txBody>
          <a:bodyPr>
            <a:normAutofit/>
          </a:bodyPr>
          <a:lstStyle/>
          <a:p>
            <a:r>
              <a:rPr lang="en-US"/>
              <a:t>Jill P. Bates</a:t>
            </a:r>
          </a:p>
          <a:p>
            <a:pPr lvl="1">
              <a:buClr>
                <a:srgbClr val="1287C3"/>
              </a:buClr>
            </a:pPr>
            <a:r>
              <a:rPr lang="en-US"/>
              <a:t>Assistant Professor and Clinical Director in the Communication Sciences and Disorders program at Calvin University.  </a:t>
            </a:r>
            <a:endParaRPr lang="en-US">
              <a:ea typeface="+mn-lt"/>
              <a:cs typeface="+mn-lt"/>
            </a:endParaRPr>
          </a:p>
          <a:p>
            <a:pPr lvl="1">
              <a:buClr>
                <a:srgbClr val="1287C3"/>
              </a:buClr>
            </a:pPr>
            <a:r>
              <a:rPr lang="en-US"/>
              <a:t>Received M.S. in Speech-Language Pathology at the University of Michigan in 1985.</a:t>
            </a:r>
            <a:endParaRPr lang="en-US">
              <a:ea typeface="+mn-lt"/>
              <a:cs typeface="+mn-lt"/>
            </a:endParaRPr>
          </a:p>
          <a:p>
            <a:pPr lvl="1">
              <a:buClr>
                <a:srgbClr val="1287C3"/>
              </a:buClr>
            </a:pPr>
            <a:r>
              <a:rPr lang="en-US"/>
              <a:t>Work history as speech-language pathologist - various medical settings including adult in-patient, outpatient, acute care, home and community, with the majority of time spent in adult and pediatric TBI services. Continue to provide clinical services to maintain credibility with students.</a:t>
            </a:r>
            <a:endParaRPr lang="en-US">
              <a:ea typeface="+mn-lt"/>
              <a:cs typeface="+mn-lt"/>
            </a:endParaRPr>
          </a:p>
          <a:p>
            <a:pPr lvl="1">
              <a:buClr>
                <a:srgbClr val="1287C3"/>
              </a:buClr>
            </a:pPr>
            <a:r>
              <a:rPr lang="en-US">
                <a:ea typeface="+mn-lt"/>
                <a:cs typeface="+mn-lt"/>
              </a:rPr>
              <a:t>Invited speaker. No financial disclosures to report.</a:t>
            </a:r>
            <a:endParaRPr lang="en-US"/>
          </a:p>
        </p:txBody>
      </p:sp>
    </p:spTree>
    <p:extLst>
      <p:ext uri="{BB962C8B-B14F-4D97-AF65-F5344CB8AC3E}">
        <p14:creationId xmlns:p14="http://schemas.microsoft.com/office/powerpoint/2010/main" val="145841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5447F-9305-43B8-AC94-1D7E3818951D}"/>
              </a:ext>
            </a:extLst>
          </p:cNvPr>
          <p:cNvSpPr>
            <a:spLocks noGrp="1"/>
          </p:cNvSpPr>
          <p:nvPr>
            <p:ph type="title"/>
          </p:nvPr>
        </p:nvSpPr>
        <p:spPr/>
        <p:txBody>
          <a:bodyPr/>
          <a:lstStyle/>
          <a:p>
            <a:r>
              <a:rPr lang="en-US"/>
              <a:t>Implications for Practice</a:t>
            </a:r>
          </a:p>
        </p:txBody>
      </p:sp>
      <p:sp>
        <p:nvSpPr>
          <p:cNvPr id="3" name="Content Placeholder 2">
            <a:extLst>
              <a:ext uri="{FF2B5EF4-FFF2-40B4-BE49-F238E27FC236}">
                <a16:creationId xmlns:a16="http://schemas.microsoft.com/office/drawing/2014/main" id="{788DEA90-A381-45F9-A028-19A04DE6F970}"/>
              </a:ext>
            </a:extLst>
          </p:cNvPr>
          <p:cNvSpPr>
            <a:spLocks noGrp="1"/>
          </p:cNvSpPr>
          <p:nvPr>
            <p:ph idx="1"/>
          </p:nvPr>
        </p:nvSpPr>
        <p:spPr>
          <a:xfrm>
            <a:off x="1484310" y="1952625"/>
            <a:ext cx="10018713" cy="3648075"/>
          </a:xfrm>
        </p:spPr>
        <p:txBody>
          <a:bodyPr/>
          <a:lstStyle/>
          <a:p>
            <a:pPr>
              <a:buClr>
                <a:srgbClr val="1287C3"/>
              </a:buClr>
            </a:pPr>
            <a:r>
              <a:rPr lang="en-US">
                <a:ea typeface="+mn-lt"/>
                <a:cs typeface="+mn-lt"/>
              </a:rPr>
              <a:t>Grassroots Leadership Initiatives </a:t>
            </a:r>
            <a:endParaRPr lang="en-US"/>
          </a:p>
          <a:p>
            <a:pPr lvl="1">
              <a:buClr>
                <a:srgbClr val="1287C3"/>
              </a:buClr>
            </a:pPr>
            <a:r>
              <a:rPr lang="en-US">
                <a:ea typeface="+mn-lt"/>
                <a:cs typeface="+mn-lt"/>
              </a:rPr>
              <a:t>How can SLPs in the workforce and HIED CSD programs work together to address difficulties with recruiting supervisors, supervisor preparedness, and change initiatives?</a:t>
            </a:r>
            <a:endParaRPr lang="en-US"/>
          </a:p>
        </p:txBody>
      </p:sp>
    </p:spTree>
    <p:extLst>
      <p:ext uri="{BB962C8B-B14F-4D97-AF65-F5344CB8AC3E}">
        <p14:creationId xmlns:p14="http://schemas.microsoft.com/office/powerpoint/2010/main" val="3537413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8F94D66-27EC-4CB8-8226-D7F41C1618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0" name="Freeform 6">
              <a:extLst>
                <a:ext uri="{FF2B5EF4-FFF2-40B4-BE49-F238E27FC236}">
                  <a16:creationId xmlns:a16="http://schemas.microsoft.com/office/drawing/2014/main" id="{1A53964C-7D93-4C48-A4A6-C4C2C393C5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1" name="Freeform 7">
              <a:extLst>
                <a:ext uri="{FF2B5EF4-FFF2-40B4-BE49-F238E27FC236}">
                  <a16:creationId xmlns:a16="http://schemas.microsoft.com/office/drawing/2014/main" id="{9C944EEC-539E-4389-8785-58E65D04E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2" name="Freeform 9">
              <a:extLst>
                <a:ext uri="{FF2B5EF4-FFF2-40B4-BE49-F238E27FC236}">
                  <a16:creationId xmlns:a16="http://schemas.microsoft.com/office/drawing/2014/main" id="{7836EB7E-895C-4D68-B92E-312B371CB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3" name="Freeform 10">
              <a:extLst>
                <a:ext uri="{FF2B5EF4-FFF2-40B4-BE49-F238E27FC236}">
                  <a16:creationId xmlns:a16="http://schemas.microsoft.com/office/drawing/2014/main" id="{0F29242B-8CE7-4636-B326-4BEE42EB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4" name="Freeform 11">
              <a:extLst>
                <a:ext uri="{FF2B5EF4-FFF2-40B4-BE49-F238E27FC236}">
                  <a16:creationId xmlns:a16="http://schemas.microsoft.com/office/drawing/2014/main" id="{4D0B8E9A-7727-4AD9-974E-8815F0B20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5" name="Freeform 12">
              <a:extLst>
                <a:ext uri="{FF2B5EF4-FFF2-40B4-BE49-F238E27FC236}">
                  <a16:creationId xmlns:a16="http://schemas.microsoft.com/office/drawing/2014/main" id="{1CD6C65C-71BE-4549-926A-1C1135FD06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title"/>
          </p:nvPr>
        </p:nvSpPr>
        <p:spPr>
          <a:xfrm>
            <a:off x="4089399" y="4625788"/>
            <a:ext cx="7413623" cy="835217"/>
          </a:xfrm>
        </p:spPr>
        <p:txBody>
          <a:bodyPr vert="horz" lIns="91440" tIns="45720" rIns="91440" bIns="45720" rtlCol="0" anchor="b">
            <a:normAutofit/>
          </a:bodyPr>
          <a:lstStyle/>
          <a:p>
            <a:pPr algn="r">
              <a:lnSpc>
                <a:spcPct val="90000"/>
              </a:lnSpc>
            </a:pPr>
            <a:r>
              <a:rPr lang="en-US" sz="3700"/>
              <a:t>Moving From Reactive to Proactive</a:t>
            </a:r>
          </a:p>
        </p:txBody>
      </p:sp>
      <p:pic>
        <p:nvPicPr>
          <p:cNvPr id="4" name="Picture 4">
            <a:extLst>
              <a:ext uri="{FF2B5EF4-FFF2-40B4-BE49-F238E27FC236}">
                <a16:creationId xmlns:a16="http://schemas.microsoft.com/office/drawing/2014/main" id="{9E0D15E7-64B0-4F36-9FF9-97B899ECCF22}"/>
              </a:ext>
            </a:extLst>
          </p:cNvPr>
          <p:cNvPicPr>
            <a:picLocks noGrp="1" noChangeAspect="1"/>
          </p:cNvPicPr>
          <p:nvPr>
            <p:ph idx="1"/>
          </p:nvPr>
        </p:nvPicPr>
        <p:blipFill rotWithShape="1">
          <a:blip r:embed="rId3"/>
          <a:srcRect r="-2" b="5296"/>
          <a:stretch/>
        </p:blipFill>
        <p:spPr>
          <a:xfrm>
            <a:off x="3967843" y="608014"/>
            <a:ext cx="7487555" cy="3728438"/>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2978638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535021" y="685800"/>
            <a:ext cx="2639962" cy="5105400"/>
          </a:xfrm>
        </p:spPr>
        <p:txBody>
          <a:bodyPr>
            <a:normAutofit/>
          </a:bodyPr>
          <a:lstStyle/>
          <a:p>
            <a:r>
              <a:rPr lang="en-US">
                <a:solidFill>
                  <a:srgbClr val="FFFFFF"/>
                </a:solidFill>
              </a:rPr>
              <a:t>Typical CSD Program    Solutions</a:t>
            </a: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1E3E315C-1C32-4795-9A9B-3ABDDA76699E}"/>
              </a:ext>
            </a:extLst>
          </p:cNvPr>
          <p:cNvGraphicFramePr>
            <a:graphicFrameLocks noGrp="1"/>
          </p:cNvGraphicFramePr>
          <p:nvPr>
            <p:ph idx="1"/>
            <p:extLst>
              <p:ext uri="{D42A27DB-BD31-4B8C-83A1-F6EECF244321}">
                <p14:modId xmlns:p14="http://schemas.microsoft.com/office/powerpoint/2010/main" val="280310442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1741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6C5F458-F0B9-4584-B7A3-BA39F9E9FC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2" name="Freeform 6">
              <a:extLst>
                <a:ext uri="{FF2B5EF4-FFF2-40B4-BE49-F238E27FC236}">
                  <a16:creationId xmlns:a16="http://schemas.microsoft.com/office/drawing/2014/main" id="{EF5CE756-E024-433C-98E3-931095C81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3" name="Freeform 7">
              <a:extLst>
                <a:ext uri="{FF2B5EF4-FFF2-40B4-BE49-F238E27FC236}">
                  <a16:creationId xmlns:a16="http://schemas.microsoft.com/office/drawing/2014/main" id="{0B4D7F81-EC0F-4E8E-8D3F-BCBF503597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4" name="Freeform 9">
              <a:extLst>
                <a:ext uri="{FF2B5EF4-FFF2-40B4-BE49-F238E27FC236}">
                  <a16:creationId xmlns:a16="http://schemas.microsoft.com/office/drawing/2014/main" id="{9DEF7606-46AD-4ECA-8815-33A3217D30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5" name="Freeform 10">
              <a:extLst>
                <a:ext uri="{FF2B5EF4-FFF2-40B4-BE49-F238E27FC236}">
                  <a16:creationId xmlns:a16="http://schemas.microsoft.com/office/drawing/2014/main" id="{778C7720-6627-4BE3-9174-54CD26E726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6" name="Freeform 11">
              <a:extLst>
                <a:ext uri="{FF2B5EF4-FFF2-40B4-BE49-F238E27FC236}">
                  <a16:creationId xmlns:a16="http://schemas.microsoft.com/office/drawing/2014/main" id="{3D25C4CC-C750-4C0A-ADB5-CFA9FFAE5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7" name="Freeform 12">
              <a:extLst>
                <a:ext uri="{FF2B5EF4-FFF2-40B4-BE49-F238E27FC236}">
                  <a16:creationId xmlns:a16="http://schemas.microsoft.com/office/drawing/2014/main" id="{D6834B30-F11B-40AA-A8C8-0EF0710DB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title"/>
          </p:nvPr>
        </p:nvSpPr>
        <p:spPr>
          <a:xfrm>
            <a:off x="2253783" y="1380068"/>
            <a:ext cx="4978303" cy="2616199"/>
          </a:xfrm>
        </p:spPr>
        <p:txBody>
          <a:bodyPr vert="horz" lIns="91440" tIns="45720" rIns="91440" bIns="45720" rtlCol="0" anchor="b">
            <a:normAutofit/>
          </a:bodyPr>
          <a:lstStyle/>
          <a:p>
            <a:pPr algn="r">
              <a:lnSpc>
                <a:spcPct val="90000"/>
              </a:lnSpc>
            </a:pPr>
            <a:r>
              <a:rPr lang="en-US" sz="6000"/>
              <a:t>Allied Health Professional Partners</a:t>
            </a:r>
          </a:p>
        </p:txBody>
      </p:sp>
      <p:pic>
        <p:nvPicPr>
          <p:cNvPr id="6" name="Picture 6" descr="A picture containing indoor, floor, person, hospital room&#10;&#10;Description automatically generated">
            <a:extLst>
              <a:ext uri="{FF2B5EF4-FFF2-40B4-BE49-F238E27FC236}">
                <a16:creationId xmlns:a16="http://schemas.microsoft.com/office/drawing/2014/main" id="{801E94FE-AFFE-4C36-B8F1-04AB226A3482}"/>
              </a:ext>
            </a:extLst>
          </p:cNvPr>
          <p:cNvPicPr>
            <a:picLocks noGrp="1" noChangeAspect="1"/>
          </p:cNvPicPr>
          <p:nvPr>
            <p:ph sz="half" idx="2"/>
          </p:nvPr>
        </p:nvPicPr>
        <p:blipFill>
          <a:blip r:embed="rId3"/>
          <a:stretch>
            <a:fillRect/>
          </a:stretch>
        </p:blipFill>
        <p:spPr>
          <a:xfrm>
            <a:off x="7634508" y="645285"/>
            <a:ext cx="3786949" cy="2520043"/>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5" name="Picture 5">
            <a:extLst>
              <a:ext uri="{FF2B5EF4-FFF2-40B4-BE49-F238E27FC236}">
                <a16:creationId xmlns:a16="http://schemas.microsoft.com/office/drawing/2014/main" id="{6E498B03-F596-4B05-9D06-866755656AAD}"/>
              </a:ext>
            </a:extLst>
          </p:cNvPr>
          <p:cNvPicPr>
            <a:picLocks noGrp="1" noChangeAspect="1"/>
          </p:cNvPicPr>
          <p:nvPr>
            <p:ph sz="half" idx="1"/>
          </p:nvPr>
        </p:nvPicPr>
        <p:blipFill>
          <a:blip r:embed="rId4"/>
          <a:stretch>
            <a:fillRect/>
          </a:stretch>
        </p:blipFill>
        <p:spPr>
          <a:xfrm>
            <a:off x="7552943" y="3546186"/>
            <a:ext cx="3950079" cy="2212044"/>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502791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08F94D66-27EC-4CB8-8226-D7F41C1618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31" name="Freeform 6">
              <a:extLst>
                <a:ext uri="{FF2B5EF4-FFF2-40B4-BE49-F238E27FC236}">
                  <a16:creationId xmlns:a16="http://schemas.microsoft.com/office/drawing/2014/main" id="{1A53964C-7D93-4C48-A4A6-C4C2C393C5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2" name="Freeform 7">
              <a:extLst>
                <a:ext uri="{FF2B5EF4-FFF2-40B4-BE49-F238E27FC236}">
                  <a16:creationId xmlns:a16="http://schemas.microsoft.com/office/drawing/2014/main" id="{9C944EEC-539E-4389-8785-58E65D04E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33" name="Freeform 9">
              <a:extLst>
                <a:ext uri="{FF2B5EF4-FFF2-40B4-BE49-F238E27FC236}">
                  <a16:creationId xmlns:a16="http://schemas.microsoft.com/office/drawing/2014/main" id="{7836EB7E-895C-4D68-B92E-312B371CB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4" name="Freeform 10">
              <a:extLst>
                <a:ext uri="{FF2B5EF4-FFF2-40B4-BE49-F238E27FC236}">
                  <a16:creationId xmlns:a16="http://schemas.microsoft.com/office/drawing/2014/main" id="{0F29242B-8CE7-4636-B326-4BEE42EB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5" name="Freeform 11">
              <a:extLst>
                <a:ext uri="{FF2B5EF4-FFF2-40B4-BE49-F238E27FC236}">
                  <a16:creationId xmlns:a16="http://schemas.microsoft.com/office/drawing/2014/main" id="{4D0B8E9A-7727-4AD9-974E-8815F0B20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6" name="Freeform 12">
              <a:extLst>
                <a:ext uri="{FF2B5EF4-FFF2-40B4-BE49-F238E27FC236}">
                  <a16:creationId xmlns:a16="http://schemas.microsoft.com/office/drawing/2014/main" id="{1CD6C65C-71BE-4549-926A-1C1135FD06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72564767-E3F7-4DCC-BB63-A7311C0F8BD1}"/>
              </a:ext>
            </a:extLst>
          </p:cNvPr>
          <p:cNvSpPr>
            <a:spLocks noGrp="1"/>
          </p:cNvSpPr>
          <p:nvPr>
            <p:ph type="title"/>
          </p:nvPr>
        </p:nvSpPr>
        <p:spPr>
          <a:xfrm>
            <a:off x="2253785" y="1380068"/>
            <a:ext cx="5428432" cy="2616199"/>
          </a:xfrm>
        </p:spPr>
        <p:txBody>
          <a:bodyPr vert="horz" lIns="91440" tIns="45720" rIns="91440" bIns="45720" rtlCol="0" anchor="b">
            <a:normAutofit/>
          </a:bodyPr>
          <a:lstStyle/>
          <a:p>
            <a:pPr algn="r">
              <a:lnSpc>
                <a:spcPct val="90000"/>
              </a:lnSpc>
            </a:pPr>
            <a:r>
              <a:rPr lang="en-US" sz="6000"/>
              <a:t>Calvin University Solution</a:t>
            </a:r>
          </a:p>
        </p:txBody>
      </p:sp>
      <p:sp>
        <p:nvSpPr>
          <p:cNvPr id="3" name="Content Placeholder 2">
            <a:extLst>
              <a:ext uri="{FF2B5EF4-FFF2-40B4-BE49-F238E27FC236}">
                <a16:creationId xmlns:a16="http://schemas.microsoft.com/office/drawing/2014/main" id="{DE325129-3027-4799-A644-85C21030941D}"/>
              </a:ext>
            </a:extLst>
          </p:cNvPr>
          <p:cNvSpPr>
            <a:spLocks noGrp="1"/>
          </p:cNvSpPr>
          <p:nvPr>
            <p:ph idx="1"/>
          </p:nvPr>
        </p:nvSpPr>
        <p:spPr>
          <a:xfrm>
            <a:off x="3151573" y="3996267"/>
            <a:ext cx="4530644" cy="1139151"/>
          </a:xfrm>
        </p:spPr>
        <p:txBody>
          <a:bodyPr vert="horz" lIns="91440" tIns="45720" rIns="91440" bIns="45720" rtlCol="0" anchor="t">
            <a:normAutofit/>
          </a:bodyPr>
          <a:lstStyle/>
          <a:p>
            <a:pPr marL="0" indent="0" algn="r">
              <a:buNone/>
            </a:pPr>
            <a:r>
              <a:rPr lang="en-US" sz="2100"/>
              <a:t>Formal Partnership Between Spectrum Health and Calvin University Rehabilitation Services </a:t>
            </a:r>
          </a:p>
        </p:txBody>
      </p:sp>
      <p:pic>
        <p:nvPicPr>
          <p:cNvPr id="5" name="Picture 4" descr="Text, letter&#10;&#10;Description automatically generated">
            <a:extLst>
              <a:ext uri="{FF2B5EF4-FFF2-40B4-BE49-F238E27FC236}">
                <a16:creationId xmlns:a16="http://schemas.microsoft.com/office/drawing/2014/main" id="{8A6527C0-F28B-4195-97DF-22020AC0BEAD}"/>
              </a:ext>
            </a:extLst>
          </p:cNvPr>
          <p:cNvPicPr>
            <a:picLocks noChangeAspect="1"/>
          </p:cNvPicPr>
          <p:nvPr/>
        </p:nvPicPr>
        <p:blipFill rotWithShape="1">
          <a:blip r:embed="rId3"/>
          <a:srcRect l="12012" r="8976"/>
          <a:stretch/>
        </p:blipFill>
        <p:spPr>
          <a:xfrm>
            <a:off x="8127998" y="10"/>
            <a:ext cx="4064001" cy="6857990"/>
          </a:xfrm>
          <a:prstGeom prst="rect">
            <a:avLst/>
          </a:prstGeom>
        </p:spPr>
      </p:pic>
    </p:spTree>
    <p:extLst>
      <p:ext uri="{BB962C8B-B14F-4D97-AF65-F5344CB8AC3E}">
        <p14:creationId xmlns:p14="http://schemas.microsoft.com/office/powerpoint/2010/main" val="6695538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428F22-76B3-4107-AADE-3F9EC95FD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346FBCF-5353-4172-96F5-4B7EB07777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90265" y="-12875"/>
            <a:ext cx="2604396" cy="6890194"/>
            <a:chOff x="2199787" y="-12875"/>
            <a:chExt cx="2679011" cy="6890194"/>
          </a:xfrm>
        </p:grpSpPr>
        <p:sp useBgFill="1">
          <p:nvSpPr>
            <p:cNvPr id="12" name="Rectangle 19">
              <a:extLst>
                <a:ext uri="{FF2B5EF4-FFF2-40B4-BE49-F238E27FC236}">
                  <a16:creationId xmlns:a16="http://schemas.microsoft.com/office/drawing/2014/main" id="{343F3E6D-808D-43AD-9485-AD0014BEAE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199787" y="-12875"/>
              <a:ext cx="2679011" cy="5301468"/>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 name="connsiteX0" fmla="*/ 650979 w 2587151"/>
                <a:gd name="connsiteY0" fmla="*/ 0 h 2554287"/>
                <a:gd name="connsiteX1" fmla="*/ 2587151 w 2587151"/>
                <a:gd name="connsiteY1" fmla="*/ 0 h 2554287"/>
                <a:gd name="connsiteX2" fmla="*/ 2587151 w 2587151"/>
                <a:gd name="connsiteY2" fmla="*/ 2554287 h 2554287"/>
                <a:gd name="connsiteX3" fmla="*/ 0 w 2587151"/>
                <a:gd name="connsiteY3" fmla="*/ 2548595 h 2554287"/>
                <a:gd name="connsiteX4" fmla="*/ 650979 w 2587151"/>
                <a:gd name="connsiteY4" fmla="*/ 0 h 2554287"/>
                <a:gd name="connsiteX0" fmla="*/ 730379 w 2587151"/>
                <a:gd name="connsiteY0" fmla="*/ 5692 h 2554287"/>
                <a:gd name="connsiteX1" fmla="*/ 2587151 w 2587151"/>
                <a:gd name="connsiteY1" fmla="*/ 0 h 2554287"/>
                <a:gd name="connsiteX2" fmla="*/ 2587151 w 2587151"/>
                <a:gd name="connsiteY2" fmla="*/ 2554287 h 2554287"/>
                <a:gd name="connsiteX3" fmla="*/ 0 w 2587151"/>
                <a:gd name="connsiteY3" fmla="*/ 2548595 h 2554287"/>
                <a:gd name="connsiteX4" fmla="*/ 730379 w 2587151"/>
                <a:gd name="connsiteY4" fmla="*/ 5692 h 2554287"/>
                <a:gd name="connsiteX0" fmla="*/ 864750 w 2587151"/>
                <a:gd name="connsiteY0" fmla="*/ 2847 h 2554287"/>
                <a:gd name="connsiteX1" fmla="*/ 2587151 w 2587151"/>
                <a:gd name="connsiteY1" fmla="*/ 0 h 2554287"/>
                <a:gd name="connsiteX2" fmla="*/ 2587151 w 2587151"/>
                <a:gd name="connsiteY2" fmla="*/ 2554287 h 2554287"/>
                <a:gd name="connsiteX3" fmla="*/ 0 w 2587151"/>
                <a:gd name="connsiteY3" fmla="*/ 2548595 h 2554287"/>
                <a:gd name="connsiteX4" fmla="*/ 864750 w 2587151"/>
                <a:gd name="connsiteY4" fmla="*/ 2847 h 2554287"/>
                <a:gd name="connsiteX0" fmla="*/ 883073 w 2587151"/>
                <a:gd name="connsiteY0" fmla="*/ 1 h 2554287"/>
                <a:gd name="connsiteX1" fmla="*/ 2587151 w 2587151"/>
                <a:gd name="connsiteY1" fmla="*/ 0 h 2554287"/>
                <a:gd name="connsiteX2" fmla="*/ 2587151 w 2587151"/>
                <a:gd name="connsiteY2" fmla="*/ 2554287 h 2554287"/>
                <a:gd name="connsiteX3" fmla="*/ 0 w 2587151"/>
                <a:gd name="connsiteY3" fmla="*/ 2548595 h 2554287"/>
                <a:gd name="connsiteX4" fmla="*/ 883073 w 2587151"/>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5750 h 2565670"/>
                <a:gd name="connsiteX4" fmla="*/ 895288 w 2611581"/>
                <a:gd name="connsiteY4" fmla="*/ 1 h 2565670"/>
                <a:gd name="connsiteX0" fmla="*/ 1544433 w 3260726"/>
                <a:gd name="connsiteY0" fmla="*/ 1 h 2565670"/>
                <a:gd name="connsiteX1" fmla="*/ 3248511 w 3260726"/>
                <a:gd name="connsiteY1" fmla="*/ 0 h 2565670"/>
                <a:gd name="connsiteX2" fmla="*/ 3260726 w 3260726"/>
                <a:gd name="connsiteY2" fmla="*/ 2565670 h 2565670"/>
                <a:gd name="connsiteX3" fmla="*/ 0 w 3260726"/>
                <a:gd name="connsiteY3" fmla="*/ 2521058 h 2565670"/>
                <a:gd name="connsiteX4" fmla="*/ 1544433 w 3260726"/>
                <a:gd name="connsiteY4" fmla="*/ 1 h 2565670"/>
                <a:gd name="connsiteX0" fmla="*/ 921784 w 3260726"/>
                <a:gd name="connsiteY0" fmla="*/ 12347 h 2565670"/>
                <a:gd name="connsiteX1" fmla="*/ 3248511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3260726"/>
                <a:gd name="connsiteY0" fmla="*/ 12347 h 2565670"/>
                <a:gd name="connsiteX1" fmla="*/ 2321160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2322228"/>
                <a:gd name="connsiteY0" fmla="*/ 12347 h 2565670"/>
                <a:gd name="connsiteX1" fmla="*/ 2321160 w 2322228"/>
                <a:gd name="connsiteY1" fmla="*/ 0 h 2565670"/>
                <a:gd name="connsiteX2" fmla="*/ 2320129 w 2322228"/>
                <a:gd name="connsiteY2" fmla="*/ 2565670 h 2565670"/>
                <a:gd name="connsiteX3" fmla="*/ 0 w 2322228"/>
                <a:gd name="connsiteY3" fmla="*/ 2521058 h 2565670"/>
                <a:gd name="connsiteX4" fmla="*/ 921784 w 2322228"/>
                <a:gd name="connsiteY4" fmla="*/ 12347 h 2565670"/>
                <a:gd name="connsiteX0" fmla="*/ 921784 w 2322228"/>
                <a:gd name="connsiteY0" fmla="*/ 0 h 2571841"/>
                <a:gd name="connsiteX1" fmla="*/ 2321160 w 2322228"/>
                <a:gd name="connsiteY1" fmla="*/ 6171 h 2571841"/>
                <a:gd name="connsiteX2" fmla="*/ 2320129 w 2322228"/>
                <a:gd name="connsiteY2" fmla="*/ 2571841 h 2571841"/>
                <a:gd name="connsiteX3" fmla="*/ 0 w 2322228"/>
                <a:gd name="connsiteY3" fmla="*/ 2527229 h 2571841"/>
                <a:gd name="connsiteX4" fmla="*/ 921784 w 2322228"/>
                <a:gd name="connsiteY4" fmla="*/ 0 h 2571841"/>
                <a:gd name="connsiteX0" fmla="*/ 921784 w 2611583"/>
                <a:gd name="connsiteY0" fmla="*/ 0 h 2540977"/>
                <a:gd name="connsiteX1" fmla="*/ 2321160 w 2611583"/>
                <a:gd name="connsiteY1" fmla="*/ 6171 h 2540977"/>
                <a:gd name="connsiteX2" fmla="*/ 2611583 w 2611583"/>
                <a:gd name="connsiteY2" fmla="*/ 2540977 h 2540977"/>
                <a:gd name="connsiteX3" fmla="*/ 0 w 2611583"/>
                <a:gd name="connsiteY3" fmla="*/ 2527229 h 2540977"/>
                <a:gd name="connsiteX4" fmla="*/ 921784 w 2611583"/>
                <a:gd name="connsiteY4" fmla="*/ 0 h 2540977"/>
                <a:gd name="connsiteX0" fmla="*/ 921784 w 2611583"/>
                <a:gd name="connsiteY0" fmla="*/ 2 h 2540979"/>
                <a:gd name="connsiteX1" fmla="*/ 2572870 w 2611583"/>
                <a:gd name="connsiteY1" fmla="*/ 0 h 2540979"/>
                <a:gd name="connsiteX2" fmla="*/ 2611583 w 2611583"/>
                <a:gd name="connsiteY2" fmla="*/ 2540979 h 2540979"/>
                <a:gd name="connsiteX3" fmla="*/ 0 w 2611583"/>
                <a:gd name="connsiteY3" fmla="*/ 2527231 h 2540979"/>
                <a:gd name="connsiteX4" fmla="*/ 921784 w 2611583"/>
                <a:gd name="connsiteY4" fmla="*/ 2 h 2540979"/>
                <a:gd name="connsiteX0" fmla="*/ 921784 w 2705467"/>
                <a:gd name="connsiteY0" fmla="*/ 0 h 2540977"/>
                <a:gd name="connsiteX1" fmla="*/ 2705349 w 2705467"/>
                <a:gd name="connsiteY1" fmla="*/ 6171 h 2540977"/>
                <a:gd name="connsiteX2" fmla="*/ 2611583 w 2705467"/>
                <a:gd name="connsiteY2" fmla="*/ 2540977 h 2540977"/>
                <a:gd name="connsiteX3" fmla="*/ 0 w 2705467"/>
                <a:gd name="connsiteY3" fmla="*/ 2527229 h 2540977"/>
                <a:gd name="connsiteX4" fmla="*/ 921784 w 2705467"/>
                <a:gd name="connsiteY4" fmla="*/ 0 h 2540977"/>
                <a:gd name="connsiteX0" fmla="*/ 921784 w 2718702"/>
                <a:gd name="connsiteY0" fmla="*/ 2 h 2540979"/>
                <a:gd name="connsiteX1" fmla="*/ 2718597 w 2718702"/>
                <a:gd name="connsiteY1" fmla="*/ 0 h 2540979"/>
                <a:gd name="connsiteX2" fmla="*/ 2611583 w 2718702"/>
                <a:gd name="connsiteY2" fmla="*/ 2540979 h 2540979"/>
                <a:gd name="connsiteX3" fmla="*/ 0 w 2718702"/>
                <a:gd name="connsiteY3" fmla="*/ 2527231 h 2540979"/>
                <a:gd name="connsiteX4" fmla="*/ 921784 w 2718702"/>
                <a:gd name="connsiteY4" fmla="*/ 2 h 2540979"/>
                <a:gd name="connsiteX0" fmla="*/ 921784 w 2679012"/>
                <a:gd name="connsiteY0" fmla="*/ 0 h 2540977"/>
                <a:gd name="connsiteX1" fmla="*/ 2678853 w 2679012"/>
                <a:gd name="connsiteY1" fmla="*/ 6171 h 2540977"/>
                <a:gd name="connsiteX2" fmla="*/ 2611583 w 2679012"/>
                <a:gd name="connsiteY2" fmla="*/ 2540977 h 2540977"/>
                <a:gd name="connsiteX3" fmla="*/ 0 w 2679012"/>
                <a:gd name="connsiteY3" fmla="*/ 2527229 h 2540977"/>
                <a:gd name="connsiteX4" fmla="*/ 921784 w 2679012"/>
                <a:gd name="connsiteY4" fmla="*/ 0 h 2540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9012" h="2540977">
                  <a:moveTo>
                    <a:pt x="921784" y="0"/>
                  </a:moveTo>
                  <a:lnTo>
                    <a:pt x="2678853" y="6171"/>
                  </a:lnTo>
                  <a:cubicBezTo>
                    <a:pt x="2682925" y="861394"/>
                    <a:pt x="2607511" y="1685754"/>
                    <a:pt x="2611583" y="2540977"/>
                  </a:cubicBezTo>
                  <a:lnTo>
                    <a:pt x="0" y="2527229"/>
                  </a:lnTo>
                  <a:lnTo>
                    <a:pt x="921784" y="0"/>
                  </a:lnTo>
                  <a:close/>
                </a:path>
              </a:pathLst>
            </a:custGeom>
            <a:blipFill rotWithShape="0">
              <a:blip r:embed="rId2">
                <a:duotone>
                  <a:schemeClr val="bg2">
                    <a:shade val="76000"/>
                    <a:satMod val="180000"/>
                  </a:schemeClr>
                  <a:schemeClr val="bg2">
                    <a:tint val="80000"/>
                    <a:satMod val="120000"/>
                    <a:lumMod val="180000"/>
                  </a:schemeClr>
                </a:duotone>
              </a:blip>
              <a:stretch>
                <a:fillRect l="-114598" r="-265621" b="-28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20">
              <a:extLst>
                <a:ext uri="{FF2B5EF4-FFF2-40B4-BE49-F238E27FC236}">
                  <a16:creationId xmlns:a16="http://schemas.microsoft.com/office/drawing/2014/main" id="{03DB1AC6-5430-4CD3-BD83-86E675A11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211875" y="5257482"/>
              <a:ext cx="2586931" cy="1619837"/>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 name="connsiteX0" fmla="*/ 0 w 2720934"/>
                <a:gd name="connsiteY0" fmla="*/ 268283 h 4303713"/>
                <a:gd name="connsiteX1" fmla="*/ 2720934 w 2720934"/>
                <a:gd name="connsiteY1" fmla="*/ 0 h 4303713"/>
                <a:gd name="connsiteX2" fmla="*/ 2720934 w 2720934"/>
                <a:gd name="connsiteY2" fmla="*/ 4303713 h 4303713"/>
                <a:gd name="connsiteX3" fmla="*/ 2281054 w 2720934"/>
                <a:gd name="connsiteY3" fmla="*/ 3638695 h 4303713"/>
                <a:gd name="connsiteX4" fmla="*/ 0 w 2720934"/>
                <a:gd name="connsiteY4" fmla="*/ 268283 h 4303713"/>
                <a:gd name="connsiteX0" fmla="*/ 0 w 2720934"/>
                <a:gd name="connsiteY0" fmla="*/ 268283 h 4303713"/>
                <a:gd name="connsiteX1" fmla="*/ 2720934 w 2720934"/>
                <a:gd name="connsiteY1" fmla="*/ 0 h 4303713"/>
                <a:gd name="connsiteX2" fmla="*/ 2720934 w 2720934"/>
                <a:gd name="connsiteY2" fmla="*/ 4303713 h 4303713"/>
                <a:gd name="connsiteX3" fmla="*/ 2264231 w 2720934"/>
                <a:gd name="connsiteY3" fmla="*/ 3717600 h 4303713"/>
                <a:gd name="connsiteX4" fmla="*/ 0 w 2720934"/>
                <a:gd name="connsiteY4" fmla="*/ 268283 h 4303713"/>
                <a:gd name="connsiteX0" fmla="*/ 0 w 2720934"/>
                <a:gd name="connsiteY0" fmla="*/ 268283 h 4335275"/>
                <a:gd name="connsiteX1" fmla="*/ 2720934 w 2720934"/>
                <a:gd name="connsiteY1" fmla="*/ 0 h 4335275"/>
                <a:gd name="connsiteX2" fmla="*/ 2653639 w 2720934"/>
                <a:gd name="connsiteY2" fmla="*/ 4335275 h 4335275"/>
                <a:gd name="connsiteX3" fmla="*/ 2264231 w 2720934"/>
                <a:gd name="connsiteY3" fmla="*/ 3717600 h 4335275"/>
                <a:gd name="connsiteX4" fmla="*/ 0 w 2720934"/>
                <a:gd name="connsiteY4" fmla="*/ 268283 h 4335275"/>
                <a:gd name="connsiteX0" fmla="*/ 0 w 2737757"/>
                <a:gd name="connsiteY0" fmla="*/ 236721 h 4335275"/>
                <a:gd name="connsiteX1" fmla="*/ 2737757 w 2737757"/>
                <a:gd name="connsiteY1" fmla="*/ 0 h 4335275"/>
                <a:gd name="connsiteX2" fmla="*/ 2670462 w 2737757"/>
                <a:gd name="connsiteY2" fmla="*/ 4335275 h 4335275"/>
                <a:gd name="connsiteX3" fmla="*/ 2281054 w 2737757"/>
                <a:gd name="connsiteY3" fmla="*/ 3717600 h 4335275"/>
                <a:gd name="connsiteX4" fmla="*/ 0 w 2737757"/>
                <a:gd name="connsiteY4" fmla="*/ 236721 h 4335275"/>
                <a:gd name="connsiteX0" fmla="*/ 0 w 2729346"/>
                <a:gd name="connsiteY0" fmla="*/ 0 h 4098554"/>
                <a:gd name="connsiteX1" fmla="*/ 2729346 w 2729346"/>
                <a:gd name="connsiteY1" fmla="*/ 126250 h 4098554"/>
                <a:gd name="connsiteX2" fmla="*/ 2670462 w 2729346"/>
                <a:gd name="connsiteY2" fmla="*/ 4098554 h 4098554"/>
                <a:gd name="connsiteX3" fmla="*/ 2281054 w 2729346"/>
                <a:gd name="connsiteY3" fmla="*/ 3480879 h 4098554"/>
                <a:gd name="connsiteX4" fmla="*/ 0 w 2729346"/>
                <a:gd name="connsiteY4" fmla="*/ 0 h 4098554"/>
                <a:gd name="connsiteX0" fmla="*/ 0 w 2720934"/>
                <a:gd name="connsiteY0" fmla="*/ 0 h 4098554"/>
                <a:gd name="connsiteX1" fmla="*/ 2720934 w 2720934"/>
                <a:gd name="connsiteY1" fmla="*/ 31562 h 4098554"/>
                <a:gd name="connsiteX2" fmla="*/ 2670462 w 2720934"/>
                <a:gd name="connsiteY2" fmla="*/ 4098554 h 4098554"/>
                <a:gd name="connsiteX3" fmla="*/ 2281054 w 2720934"/>
                <a:gd name="connsiteY3" fmla="*/ 3480879 h 4098554"/>
                <a:gd name="connsiteX4" fmla="*/ 0 w 2720934"/>
                <a:gd name="connsiteY4" fmla="*/ 0 h 4098554"/>
                <a:gd name="connsiteX0" fmla="*/ 0 w 2720934"/>
                <a:gd name="connsiteY0" fmla="*/ 15782 h 4114336"/>
                <a:gd name="connsiteX1" fmla="*/ 2720934 w 2720934"/>
                <a:gd name="connsiteY1" fmla="*/ 0 h 4114336"/>
                <a:gd name="connsiteX2" fmla="*/ 2670462 w 2720934"/>
                <a:gd name="connsiteY2" fmla="*/ 4114336 h 4114336"/>
                <a:gd name="connsiteX3" fmla="*/ 2281054 w 2720934"/>
                <a:gd name="connsiteY3" fmla="*/ 3496661 h 4114336"/>
                <a:gd name="connsiteX4" fmla="*/ 0 w 2720934"/>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80409 w 2820289"/>
                <a:gd name="connsiteY3" fmla="*/ 3496661 h 4114336"/>
                <a:gd name="connsiteX4" fmla="*/ 0 w 2820289"/>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62876 w 2820289"/>
                <a:gd name="connsiteY3" fmla="*/ 3517980 h 4114336"/>
                <a:gd name="connsiteX4" fmla="*/ 0 w 2820289"/>
                <a:gd name="connsiteY4" fmla="*/ 15782 h 4114336"/>
                <a:gd name="connsiteX0" fmla="*/ 0 w 2820289"/>
                <a:gd name="connsiteY0" fmla="*/ 15782 h 4114336"/>
                <a:gd name="connsiteX1" fmla="*/ 2820289 w 2820289"/>
                <a:gd name="connsiteY1" fmla="*/ 0 h 4114336"/>
                <a:gd name="connsiteX2" fmla="*/ 2763972 w 2820289"/>
                <a:gd name="connsiteY2" fmla="*/ 4114336 h 4114336"/>
                <a:gd name="connsiteX3" fmla="*/ 2362876 w 2820289"/>
                <a:gd name="connsiteY3" fmla="*/ 3517980 h 4114336"/>
                <a:gd name="connsiteX4" fmla="*/ 0 w 2820289"/>
                <a:gd name="connsiteY4" fmla="*/ 15782 h 4114336"/>
                <a:gd name="connsiteX0" fmla="*/ 0 w 3721149"/>
                <a:gd name="connsiteY0" fmla="*/ 0 h 4269703"/>
                <a:gd name="connsiteX1" fmla="*/ 3721149 w 3721149"/>
                <a:gd name="connsiteY1" fmla="*/ 155367 h 4269703"/>
                <a:gd name="connsiteX2" fmla="*/ 3664832 w 3721149"/>
                <a:gd name="connsiteY2" fmla="*/ 4269703 h 4269703"/>
                <a:gd name="connsiteX3" fmla="*/ 3263736 w 3721149"/>
                <a:gd name="connsiteY3" fmla="*/ 3673347 h 4269703"/>
                <a:gd name="connsiteX4" fmla="*/ 0 w 3721149"/>
                <a:gd name="connsiteY4" fmla="*/ 0 h 4269703"/>
                <a:gd name="connsiteX0" fmla="*/ 0 w 3721149"/>
                <a:gd name="connsiteY0" fmla="*/ 0 h 4289488"/>
                <a:gd name="connsiteX1" fmla="*/ 3721149 w 3721149"/>
                <a:gd name="connsiteY1" fmla="*/ 155367 h 4289488"/>
                <a:gd name="connsiteX2" fmla="*/ 3664832 w 3721149"/>
                <a:gd name="connsiteY2" fmla="*/ 4269703 h 4289488"/>
                <a:gd name="connsiteX3" fmla="*/ 1705997 w 3721149"/>
                <a:gd name="connsiteY3" fmla="*/ 4289488 h 4289488"/>
                <a:gd name="connsiteX4" fmla="*/ 0 w 3721149"/>
                <a:gd name="connsiteY4" fmla="*/ 0 h 4289488"/>
                <a:gd name="connsiteX0" fmla="*/ 0 w 3664846"/>
                <a:gd name="connsiteY0" fmla="*/ 15785 h 4305273"/>
                <a:gd name="connsiteX1" fmla="*/ 3664846 w 3664846"/>
                <a:gd name="connsiteY1" fmla="*/ 0 h 4305273"/>
                <a:gd name="connsiteX2" fmla="*/ 3664832 w 3664846"/>
                <a:gd name="connsiteY2" fmla="*/ 4285488 h 4305273"/>
                <a:gd name="connsiteX3" fmla="*/ 1705997 w 3664846"/>
                <a:gd name="connsiteY3" fmla="*/ 4305273 h 4305273"/>
                <a:gd name="connsiteX4" fmla="*/ 0 w 3664846"/>
                <a:gd name="connsiteY4" fmla="*/ 15785 h 430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846" h="4305273">
                  <a:moveTo>
                    <a:pt x="0" y="15785"/>
                  </a:moveTo>
                  <a:lnTo>
                    <a:pt x="3664846" y="0"/>
                  </a:lnTo>
                  <a:cubicBezTo>
                    <a:pt x="3664841" y="1428496"/>
                    <a:pt x="3664837" y="2856992"/>
                    <a:pt x="3664832" y="4285488"/>
                  </a:cubicBezTo>
                  <a:lnTo>
                    <a:pt x="1705997" y="4305273"/>
                  </a:lnTo>
                  <a:lnTo>
                    <a:pt x="0" y="15785"/>
                  </a:lnTo>
                  <a:close/>
                </a:path>
              </a:pathLst>
            </a:custGeom>
            <a:blipFill rotWithShape="0">
              <a:blip r:embed="rId2">
                <a:duotone>
                  <a:schemeClr val="bg2">
                    <a:shade val="76000"/>
                    <a:satMod val="180000"/>
                  </a:schemeClr>
                  <a:schemeClr val="bg2">
                    <a:tint val="80000"/>
                    <a:satMod val="120000"/>
                    <a:lumMod val="180000"/>
                  </a:schemeClr>
                </a:duotone>
              </a:blip>
              <a:stretch>
                <a:fillRect l="-163116" t="-323529" r="-39825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78326E10-C8CB-487F-A110-F861268DE6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60612" y="0"/>
            <a:ext cx="2436813" cy="6858001"/>
            <a:chOff x="1320800" y="0"/>
            <a:chExt cx="2436813" cy="6858001"/>
          </a:xfrm>
        </p:grpSpPr>
        <p:sp>
          <p:nvSpPr>
            <p:cNvPr id="16" name="Freeform 6">
              <a:extLst>
                <a:ext uri="{FF2B5EF4-FFF2-40B4-BE49-F238E27FC236}">
                  <a16:creationId xmlns:a16="http://schemas.microsoft.com/office/drawing/2014/main" id="{3279962B-46D2-4E19-B632-39B80D1E8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7" name="Freeform 7">
              <a:extLst>
                <a:ext uri="{FF2B5EF4-FFF2-40B4-BE49-F238E27FC236}">
                  <a16:creationId xmlns:a16="http://schemas.microsoft.com/office/drawing/2014/main" id="{321A335A-53CB-4C17-AB51-5D9C2DCB4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8" name="Freeform 8">
              <a:extLst>
                <a:ext uri="{FF2B5EF4-FFF2-40B4-BE49-F238E27FC236}">
                  <a16:creationId xmlns:a16="http://schemas.microsoft.com/office/drawing/2014/main" id="{A0E0D557-405B-469F-AEDE-4E3404AA4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9" name="Freeform 9">
              <a:extLst>
                <a:ext uri="{FF2B5EF4-FFF2-40B4-BE49-F238E27FC236}">
                  <a16:creationId xmlns:a16="http://schemas.microsoft.com/office/drawing/2014/main" id="{D8D4E62F-9393-40A6-9E85-9F3B59C46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0" name="Freeform 10">
              <a:extLst>
                <a:ext uri="{FF2B5EF4-FFF2-40B4-BE49-F238E27FC236}">
                  <a16:creationId xmlns:a16="http://schemas.microsoft.com/office/drawing/2014/main" id="{FABD11B1-DE89-45BC-8204-968C88AAD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1" name="Freeform 11">
              <a:extLst>
                <a:ext uri="{FF2B5EF4-FFF2-40B4-BE49-F238E27FC236}">
                  <a16:creationId xmlns:a16="http://schemas.microsoft.com/office/drawing/2014/main" id="{AFA4965A-1FBC-44B8-B96A-3F5275C3A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56B9B902-C9F5-446F-BF96-BEC5712B2E46}"/>
              </a:ext>
            </a:extLst>
          </p:cNvPr>
          <p:cNvSpPr>
            <a:spLocks noGrp="1"/>
          </p:cNvSpPr>
          <p:nvPr>
            <p:ph type="title"/>
          </p:nvPr>
        </p:nvSpPr>
        <p:spPr>
          <a:xfrm>
            <a:off x="3962399" y="685800"/>
            <a:ext cx="7345891" cy="1413933"/>
          </a:xfrm>
        </p:spPr>
        <p:txBody>
          <a:bodyPr>
            <a:normAutofit/>
          </a:bodyPr>
          <a:lstStyle/>
          <a:p>
            <a:r>
              <a:rPr lang="en-US"/>
              <a:t>Solution: 2:1 Model of Supervision</a:t>
            </a:r>
          </a:p>
        </p:txBody>
      </p:sp>
      <p:pic>
        <p:nvPicPr>
          <p:cNvPr id="5" name="Picture 4" descr="Glasses on top of a book">
            <a:extLst>
              <a:ext uri="{FF2B5EF4-FFF2-40B4-BE49-F238E27FC236}">
                <a16:creationId xmlns:a16="http://schemas.microsoft.com/office/drawing/2014/main" id="{BDB38909-BC8D-4348-90EA-7F068705002B}"/>
              </a:ext>
            </a:extLst>
          </p:cNvPr>
          <p:cNvPicPr>
            <a:picLocks noChangeAspect="1"/>
          </p:cNvPicPr>
          <p:nvPr/>
        </p:nvPicPr>
        <p:blipFill rotWithShape="1">
          <a:blip r:embed="rId3"/>
          <a:srcRect l="22869" r="43737" b="10"/>
          <a:stretch/>
        </p:blipFill>
        <p:spPr>
          <a:xfrm>
            <a:off x="20" y="10"/>
            <a:ext cx="3459143" cy="6857990"/>
          </a:xfrm>
          <a:custGeom>
            <a:avLst/>
            <a:gdLst/>
            <a:ahLst/>
            <a:cxnLst/>
            <a:rect l="l" t="t" r="r" b="b"/>
            <a:pathLst>
              <a:path w="3458633" h="6858000">
                <a:moveTo>
                  <a:pt x="0" y="0"/>
                </a:moveTo>
                <a:lnTo>
                  <a:pt x="3174999" y="0"/>
                </a:lnTo>
                <a:lnTo>
                  <a:pt x="2294466" y="5223932"/>
                </a:lnTo>
                <a:lnTo>
                  <a:pt x="3458633" y="6853767"/>
                </a:lnTo>
                <a:lnTo>
                  <a:pt x="0" y="6858000"/>
                </a:lnTo>
                <a:lnTo>
                  <a:pt x="0" y="0"/>
                </a:lnTo>
                <a:close/>
              </a:path>
            </a:pathLst>
          </a:custGeom>
          <a:ln w="38100">
            <a:noFill/>
          </a:ln>
          <a:effectLst/>
        </p:spPr>
      </p:pic>
      <p:sp>
        <p:nvSpPr>
          <p:cNvPr id="3" name="Content Placeholder 2">
            <a:extLst>
              <a:ext uri="{FF2B5EF4-FFF2-40B4-BE49-F238E27FC236}">
                <a16:creationId xmlns:a16="http://schemas.microsoft.com/office/drawing/2014/main" id="{4E658D2C-6E46-4872-862B-0D38C8B67BEB}"/>
              </a:ext>
            </a:extLst>
          </p:cNvPr>
          <p:cNvSpPr>
            <a:spLocks noGrp="1"/>
          </p:cNvSpPr>
          <p:nvPr>
            <p:ph idx="1"/>
          </p:nvPr>
        </p:nvSpPr>
        <p:spPr>
          <a:xfrm>
            <a:off x="3843867" y="2048933"/>
            <a:ext cx="7659156" cy="3742267"/>
          </a:xfrm>
        </p:spPr>
        <p:txBody>
          <a:bodyPr>
            <a:normAutofit/>
          </a:bodyPr>
          <a:lstStyle/>
          <a:p>
            <a:r>
              <a:rPr lang="en-US"/>
              <a:t>There is no language within the standards that specify the number of students that can be supervised by one person</a:t>
            </a:r>
          </a:p>
          <a:p>
            <a:pPr>
              <a:buClr>
                <a:srgbClr val="1287C3"/>
              </a:buClr>
            </a:pPr>
            <a:r>
              <a:rPr lang="en-US"/>
              <a:t>Some licensure boards may have requirements</a:t>
            </a:r>
          </a:p>
          <a:p>
            <a:pPr>
              <a:buClr>
                <a:srgbClr val="1287C3"/>
              </a:buClr>
            </a:pPr>
            <a:r>
              <a:rPr lang="en-US"/>
              <a:t>CMS Requires 100% supervision of students providing treatment (obviously higher than ASHA standards)</a:t>
            </a:r>
          </a:p>
        </p:txBody>
      </p:sp>
    </p:spTree>
    <p:extLst>
      <p:ext uri="{BB962C8B-B14F-4D97-AF65-F5344CB8AC3E}">
        <p14:creationId xmlns:p14="http://schemas.microsoft.com/office/powerpoint/2010/main" val="1340999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9"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0"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1"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2"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3"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4"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16" name="Rectangle 15">
            <a:extLst>
              <a:ext uri="{FF2B5EF4-FFF2-40B4-BE49-F238E27FC236}">
                <a16:creationId xmlns:a16="http://schemas.microsoft.com/office/drawing/2014/main" id="{E5A92FE9-DB05-4D0D-AF5A-BE8664B9F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53D9B26A-5143-49A7-BA98-D871D5BD71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1"/>
            <a:ext cx="5014912" cy="6857999"/>
            <a:chOff x="2928938" y="-4763"/>
            <a:chExt cx="5014912" cy="6862763"/>
          </a:xfrm>
        </p:grpSpPr>
        <p:sp>
          <p:nvSpPr>
            <p:cNvPr id="19" name="Freeform 6">
              <a:extLst>
                <a:ext uri="{FF2B5EF4-FFF2-40B4-BE49-F238E27FC236}">
                  <a16:creationId xmlns:a16="http://schemas.microsoft.com/office/drawing/2014/main" id="{68B85E55-A2A1-4682-B891-F201358A9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0" name="Freeform 7">
              <a:extLst>
                <a:ext uri="{FF2B5EF4-FFF2-40B4-BE49-F238E27FC236}">
                  <a16:creationId xmlns:a16="http://schemas.microsoft.com/office/drawing/2014/main" id="{45EF6EDB-9B5D-49E9-96FA-1AE08BF95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1" name="Freeform 12">
              <a:extLst>
                <a:ext uri="{FF2B5EF4-FFF2-40B4-BE49-F238E27FC236}">
                  <a16:creationId xmlns:a16="http://schemas.microsoft.com/office/drawing/2014/main" id="{38338226-D6E2-4EEE-B271-DB4BD096D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2" name="Freeform 13">
              <a:extLst>
                <a:ext uri="{FF2B5EF4-FFF2-40B4-BE49-F238E27FC236}">
                  <a16:creationId xmlns:a16="http://schemas.microsoft.com/office/drawing/2014/main" id="{4878FB48-17B3-4A11-8025-DE0945CD4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3" name="Freeform 14">
              <a:extLst>
                <a:ext uri="{FF2B5EF4-FFF2-40B4-BE49-F238E27FC236}">
                  <a16:creationId xmlns:a16="http://schemas.microsoft.com/office/drawing/2014/main" id="{4150A21C-DD6D-4D3C-9E95-7A3CA263B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4" name="Freeform 15">
              <a:extLst>
                <a:ext uri="{FF2B5EF4-FFF2-40B4-BE49-F238E27FC236}">
                  <a16:creationId xmlns:a16="http://schemas.microsoft.com/office/drawing/2014/main" id="{7505BF04-104D-4180-A284-42FCD6B04D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68489524-DBD3-490F-98FA-4E4C94D84ADD}"/>
              </a:ext>
            </a:extLst>
          </p:cNvPr>
          <p:cNvSpPr>
            <a:spLocks noGrp="1"/>
          </p:cNvSpPr>
          <p:nvPr>
            <p:ph type="title"/>
          </p:nvPr>
        </p:nvSpPr>
        <p:spPr>
          <a:xfrm>
            <a:off x="1018190" y="924232"/>
            <a:ext cx="8174971" cy="3285866"/>
          </a:xfrm>
        </p:spPr>
        <p:txBody>
          <a:bodyPr vert="horz" lIns="91440" tIns="45720" rIns="91440" bIns="45720" rtlCol="0" anchor="b">
            <a:normAutofit/>
          </a:bodyPr>
          <a:lstStyle/>
          <a:p>
            <a:pPr algn="l"/>
            <a:r>
              <a:rPr lang="en-US" sz="6200"/>
              <a:t>Discussion of 2:1 Model with Supervising Therapists</a:t>
            </a:r>
          </a:p>
        </p:txBody>
      </p:sp>
    </p:spTree>
    <p:extLst>
      <p:ext uri="{BB962C8B-B14F-4D97-AF65-F5344CB8AC3E}">
        <p14:creationId xmlns:p14="http://schemas.microsoft.com/office/powerpoint/2010/main" val="3231567978"/>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Wrap up</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93701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1456"/>
            <a:ext cx="10018713" cy="716756"/>
          </a:xfrm>
        </p:spPr>
        <p:txBody>
          <a:bodyPr/>
          <a:lstStyle/>
          <a:p>
            <a:r>
              <a:rPr lang="en-US"/>
              <a:t>References</a:t>
            </a:r>
          </a:p>
        </p:txBody>
      </p:sp>
      <p:sp>
        <p:nvSpPr>
          <p:cNvPr id="6" name="Content Placeholder 2">
            <a:extLst>
              <a:ext uri="{FF2B5EF4-FFF2-40B4-BE49-F238E27FC236}">
                <a16:creationId xmlns:a16="http://schemas.microsoft.com/office/drawing/2014/main" id="{5D0C998C-7E76-4245-ABB7-12C898C06C36}"/>
              </a:ext>
            </a:extLst>
          </p:cNvPr>
          <p:cNvSpPr>
            <a:spLocks noGrp="1"/>
          </p:cNvSpPr>
          <p:nvPr/>
        </p:nvSpPr>
        <p:spPr>
          <a:xfrm>
            <a:off x="1484310" y="928688"/>
            <a:ext cx="10018713" cy="4862512"/>
          </a:xfrm>
          <a:prstGeom prst="rect">
            <a:avLst/>
          </a:prstGeom>
        </p:spPr>
        <p:txBody>
          <a:bodyPr vert="horz" lIns="91440" tIns="45720" rIns="91440" bIns="45720" rtlCol="0" anchor="ctr">
            <a:normAutofit fontScale="70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a:ea typeface="+mn-lt"/>
                <a:cs typeface="+mn-lt"/>
              </a:rPr>
              <a:t>Anderson, J. L. (1988). </a:t>
            </a:r>
            <a:r>
              <a:rPr lang="en-US" i="1">
                <a:ea typeface="+mn-lt"/>
                <a:cs typeface="+mn-lt"/>
              </a:rPr>
              <a:t>The supervisory process in speech-language pathology and audiology.</a:t>
            </a:r>
            <a:r>
              <a:rPr lang="en-US">
                <a:ea typeface="+mn-lt"/>
                <a:cs typeface="+mn-lt"/>
              </a:rPr>
              <a:t> College-Hill Press. </a:t>
            </a:r>
          </a:p>
          <a:p>
            <a:pPr>
              <a:buClr>
                <a:srgbClr val="1287C3"/>
              </a:buClr>
            </a:pPr>
            <a:r>
              <a:rPr lang="en-US">
                <a:ea typeface="+mn-lt"/>
                <a:cs typeface="+mn-lt"/>
              </a:rPr>
              <a:t>American Speech-Language-Hearing Association. (1978). Current status of supervision of speech-language pathology and audiology. </a:t>
            </a:r>
            <a:r>
              <a:rPr lang="en-US" i="1">
                <a:ea typeface="+mn-lt"/>
                <a:cs typeface="+mn-lt"/>
              </a:rPr>
              <a:t>Asha, 20</a:t>
            </a:r>
            <a:r>
              <a:rPr lang="en-US">
                <a:ea typeface="+mn-lt"/>
                <a:cs typeface="+mn-lt"/>
              </a:rPr>
              <a:t>, 478-486. </a:t>
            </a:r>
          </a:p>
          <a:p>
            <a:pPr>
              <a:buClr>
                <a:srgbClr val="1287C3"/>
              </a:buClr>
            </a:pPr>
            <a:r>
              <a:rPr lang="en-US">
                <a:ea typeface="+mn-lt"/>
                <a:cs typeface="+mn-lt"/>
              </a:rPr>
              <a:t>Brown, J. (2007). Externship supervisors in healthcare: Volunteers needed! </a:t>
            </a:r>
            <a:r>
              <a:rPr lang="en-US" i="1">
                <a:ea typeface="+mn-lt"/>
                <a:cs typeface="+mn-lt"/>
              </a:rPr>
              <a:t>Perspectives on Administration and Supervision, 17</a:t>
            </a:r>
            <a:r>
              <a:rPr lang="en-US">
                <a:ea typeface="+mn-lt"/>
                <a:cs typeface="+mn-lt"/>
              </a:rPr>
              <a:t>(3), 10 – 12, </a:t>
            </a:r>
            <a:r>
              <a:rPr lang="en-US">
                <a:ea typeface="+mn-lt"/>
                <a:cs typeface="+mn-lt"/>
                <a:hlinkClick r:id="rId2"/>
              </a:rPr>
              <a:t>https://doi.org/10.1044/aas17.3.10</a:t>
            </a:r>
            <a:endParaRPr lang="en-US"/>
          </a:p>
          <a:p>
            <a:pPr>
              <a:buClr>
                <a:srgbClr val="1287C3"/>
              </a:buClr>
            </a:pPr>
            <a:r>
              <a:rPr lang="en-US">
                <a:ea typeface="+mn-lt"/>
                <a:cs typeface="+mn-lt"/>
              </a:rPr>
              <a:t>Browning, M., &amp; Pront, L. (2015). Supporting nursing student supervision: An assessment of an innovative approach to supervisor support. </a:t>
            </a:r>
            <a:r>
              <a:rPr lang="en-US" i="1">
                <a:ea typeface="+mn-lt"/>
                <a:cs typeface="+mn-lt"/>
              </a:rPr>
              <a:t>Nurse Education Today, 35</a:t>
            </a:r>
            <a:r>
              <a:rPr lang="en-US">
                <a:ea typeface="+mn-lt"/>
                <a:cs typeface="+mn-lt"/>
              </a:rPr>
              <a:t>, 740 – 745. </a:t>
            </a:r>
          </a:p>
          <a:p>
            <a:pPr>
              <a:buClr>
                <a:srgbClr val="1287C3"/>
              </a:buClr>
            </a:pPr>
            <a:r>
              <a:rPr lang="en-US">
                <a:ea typeface="+mn-lt"/>
                <a:cs typeface="+mn-lt"/>
              </a:rPr>
              <a:t>Degn, L. (2018). Academic sensemaking and behavioural responses - exploring how academics perceive and respond to identity threats in times of turmoil. </a:t>
            </a:r>
            <a:r>
              <a:rPr lang="en-US" i="1">
                <a:ea typeface="+mn-lt"/>
                <a:cs typeface="+mn-lt"/>
              </a:rPr>
              <a:t>Studies in Higher Education, 43</a:t>
            </a:r>
            <a:r>
              <a:rPr lang="en-US">
                <a:ea typeface="+mn-lt"/>
                <a:cs typeface="+mn-lt"/>
              </a:rPr>
              <a:t>(2), 305 – 321. https://doi: 10.1080/03075079.2016.1168796 </a:t>
            </a:r>
          </a:p>
          <a:p>
            <a:pPr>
              <a:buClr>
                <a:srgbClr val="1287C3"/>
              </a:buClr>
            </a:pPr>
            <a:r>
              <a:rPr lang="en-US">
                <a:ea typeface="+mn-lt"/>
                <a:cs typeface="+mn-lt"/>
              </a:rPr>
              <a:t>Dudding, C. C., McCready, V., Nunez, L. M., Procaccini, S. J. (2017). Clinical supervision in speech-language pathology and audiology in the United States: Development of a professional specialty. </a:t>
            </a:r>
            <a:r>
              <a:rPr lang="en-US" i="1">
                <a:ea typeface="+mn-lt"/>
                <a:cs typeface="+mn-lt"/>
              </a:rPr>
              <a:t>The Clinical Supervisor, 36</a:t>
            </a:r>
            <a:r>
              <a:rPr lang="en-US">
                <a:ea typeface="+mn-lt"/>
                <a:cs typeface="+mn-lt"/>
              </a:rPr>
              <a:t>(2). https://doi: 10.1080/07325223.2017.1377663 </a:t>
            </a:r>
          </a:p>
          <a:p>
            <a:pPr>
              <a:buClr>
                <a:srgbClr val="1287C3"/>
              </a:buClr>
            </a:pPr>
            <a:r>
              <a:rPr lang="en-US">
                <a:ea typeface="+mn-lt"/>
                <a:cs typeface="+mn-lt"/>
              </a:rPr>
              <a:t>Geller, E., &amp; Foley, G. M. (2009). Broadening the “Ports of Entry” for speech-language pathologists: A relational and reflective model for clinical supervision. </a:t>
            </a:r>
            <a:r>
              <a:rPr lang="en-US" i="1">
                <a:ea typeface="+mn-lt"/>
                <a:cs typeface="+mn-lt"/>
              </a:rPr>
              <a:t>American Journal of Speech-Language Pathology, 18</a:t>
            </a:r>
            <a:r>
              <a:rPr lang="en-US">
                <a:ea typeface="+mn-lt"/>
                <a:cs typeface="+mn-lt"/>
              </a:rPr>
              <a:t>, 22 – 41. </a:t>
            </a:r>
          </a:p>
          <a:p>
            <a:pPr>
              <a:buClr>
                <a:srgbClr val="1287C3"/>
              </a:buClr>
            </a:pPr>
            <a:endParaRPr lang="en-US">
              <a:ea typeface="+mn-lt"/>
              <a:cs typeface="+mn-lt"/>
            </a:endParaRPr>
          </a:p>
          <a:p>
            <a:pPr>
              <a:buClr>
                <a:srgbClr val="1287C3"/>
              </a:buClr>
            </a:pPr>
            <a:endParaRPr lang="en-US"/>
          </a:p>
        </p:txBody>
      </p:sp>
    </p:spTree>
    <p:extLst>
      <p:ext uri="{BB962C8B-B14F-4D97-AF65-F5344CB8AC3E}">
        <p14:creationId xmlns:p14="http://schemas.microsoft.com/office/powerpoint/2010/main" val="831098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856F5A-D550-430E-BF8A-2FC45543B873}"/>
              </a:ext>
            </a:extLst>
          </p:cNvPr>
          <p:cNvSpPr>
            <a:spLocks noGrp="1"/>
          </p:cNvSpPr>
          <p:nvPr>
            <p:ph idx="1"/>
          </p:nvPr>
        </p:nvSpPr>
        <p:spPr>
          <a:xfrm>
            <a:off x="1484310" y="559593"/>
            <a:ext cx="10018713" cy="5231607"/>
          </a:xfrm>
        </p:spPr>
        <p:txBody>
          <a:bodyPr>
            <a:normAutofit fontScale="85000" lnSpcReduction="20000"/>
          </a:bodyPr>
          <a:lstStyle/>
          <a:p>
            <a:r>
              <a:rPr lang="en-US">
                <a:ea typeface="+mn-lt"/>
                <a:cs typeface="+mn-lt"/>
              </a:rPr>
              <a:t>Hoge, M. A., Migdole, S., Farkas, M. S., Ponce, A. N,m &amp; Hunnicutt, C. (2011). Supervision in public sector behavioral health: A review. </a:t>
            </a:r>
            <a:r>
              <a:rPr lang="en-US" i="1">
                <a:ea typeface="+mn-lt"/>
                <a:cs typeface="+mn-lt"/>
              </a:rPr>
              <a:t>The Clinical Supervisor, 20</a:t>
            </a:r>
            <a:r>
              <a:rPr lang="en-US">
                <a:ea typeface="+mn-lt"/>
                <a:cs typeface="+mn-lt"/>
              </a:rPr>
              <a:t>(2), 183 – 203. </a:t>
            </a:r>
          </a:p>
          <a:p>
            <a:pPr>
              <a:buClr>
                <a:srgbClr val="1287C3"/>
              </a:buClr>
            </a:pPr>
            <a:r>
              <a:rPr lang="en-US">
                <a:ea typeface="+mn-lt"/>
                <a:cs typeface="+mn-lt"/>
              </a:rPr>
              <a:t>Kezar, A. (2014). </a:t>
            </a:r>
            <a:r>
              <a:rPr lang="en-US" i="1">
                <a:ea typeface="+mn-lt"/>
                <a:cs typeface="+mn-lt"/>
              </a:rPr>
              <a:t>How colleges change: Understanding, leading and enacting change</a:t>
            </a:r>
            <a:r>
              <a:rPr lang="en-US">
                <a:ea typeface="+mn-lt"/>
                <a:cs typeface="+mn-lt"/>
              </a:rPr>
              <a:t>. Routledge. </a:t>
            </a:r>
          </a:p>
          <a:p>
            <a:pPr>
              <a:buClr>
                <a:srgbClr val="1287C3"/>
              </a:buClr>
            </a:pPr>
            <a:r>
              <a:rPr lang="en-US">
                <a:ea typeface="+mn-lt"/>
                <a:cs typeface="+mn-lt"/>
              </a:rPr>
              <a:t>Kilminster, S. M., &amp; Jolly, B. C. (2000). Effective supervision in clinical practice settings: A literature review. </a:t>
            </a:r>
            <a:r>
              <a:rPr lang="en-US" i="1">
                <a:ea typeface="+mn-lt"/>
                <a:cs typeface="+mn-lt"/>
              </a:rPr>
              <a:t>Medical Education, 34,</a:t>
            </a:r>
            <a:r>
              <a:rPr lang="en-US">
                <a:ea typeface="+mn-lt"/>
                <a:cs typeface="+mn-lt"/>
              </a:rPr>
              <a:t> 827 – 840. </a:t>
            </a:r>
            <a:endParaRPr lang="en-US"/>
          </a:p>
          <a:p>
            <a:pPr>
              <a:buClr>
                <a:srgbClr val="1287C3"/>
              </a:buClr>
            </a:pPr>
            <a:r>
              <a:rPr lang="en-US">
                <a:ea typeface="+mn-lt"/>
                <a:cs typeface="+mn-lt"/>
              </a:rPr>
              <a:t>Klick, P. &amp; Schmitt, M. (2010). Professional preparation of clinical educators in university graduate programs. </a:t>
            </a:r>
            <a:r>
              <a:rPr lang="en-US" i="1">
                <a:ea typeface="+mn-lt"/>
                <a:cs typeface="+mn-lt"/>
              </a:rPr>
              <a:t>SIG 10 Perspectives on Issues in Higher Education, 13</a:t>
            </a:r>
            <a:r>
              <a:rPr lang="en-US">
                <a:ea typeface="+mn-lt"/>
                <a:cs typeface="+mn-lt"/>
              </a:rPr>
              <a:t>, 49-57. </a:t>
            </a:r>
            <a:r>
              <a:rPr lang="en-US">
                <a:ea typeface="+mn-lt"/>
                <a:cs typeface="+mn-lt"/>
                <a:hlinkClick r:id="rId2"/>
              </a:rPr>
              <a:t>https://doi:10.1044/ihe13.2.49</a:t>
            </a:r>
            <a:r>
              <a:rPr lang="en-US">
                <a:ea typeface="+mn-lt"/>
                <a:cs typeface="+mn-lt"/>
              </a:rPr>
              <a:t> </a:t>
            </a:r>
          </a:p>
          <a:p>
            <a:pPr>
              <a:buClr>
                <a:srgbClr val="1287C3"/>
              </a:buClr>
            </a:pPr>
            <a:r>
              <a:rPr lang="en-US">
                <a:ea typeface="+mn-lt"/>
                <a:cs typeface="+mn-lt"/>
              </a:rPr>
              <a:t>Lubinski, R., Golper, L. C., &amp; Frattali, C. M. (2007). </a:t>
            </a:r>
            <a:r>
              <a:rPr lang="en-US" i="1">
                <a:ea typeface="+mn-lt"/>
                <a:cs typeface="+mn-lt"/>
              </a:rPr>
              <a:t>Professional issues in speech-language pathology and audiology.</a:t>
            </a:r>
            <a:r>
              <a:rPr lang="en-US">
                <a:ea typeface="+mn-lt"/>
                <a:cs typeface="+mn-lt"/>
              </a:rPr>
              <a:t> (3</a:t>
            </a:r>
            <a:r>
              <a:rPr lang="en-US" baseline="30000">
                <a:ea typeface="+mn-lt"/>
                <a:cs typeface="+mn-lt"/>
              </a:rPr>
              <a:t>rd</a:t>
            </a:r>
            <a:r>
              <a:rPr lang="en-US">
                <a:ea typeface="+mn-lt"/>
                <a:cs typeface="+mn-lt"/>
              </a:rPr>
              <a:t> ed.). Delmar Cengage Learning. </a:t>
            </a:r>
            <a:endParaRPr lang="en-US"/>
          </a:p>
          <a:p>
            <a:pPr>
              <a:buClr>
                <a:srgbClr val="1287C3"/>
              </a:buClr>
            </a:pPr>
            <a:r>
              <a:rPr lang="en-US">
                <a:ea typeface="+mn-lt"/>
                <a:cs typeface="+mn-lt"/>
              </a:rPr>
              <a:t>McKenzie, J. A. (2020). </a:t>
            </a:r>
            <a:r>
              <a:rPr lang="en-US" i="1">
                <a:ea typeface="+mn-lt"/>
                <a:cs typeface="+mn-lt"/>
              </a:rPr>
              <a:t>Driving Change in Workforce Speech-Language Pathology Clinical Supervisors: How Identity Impacts Response to Supervision Policy Changes.</a:t>
            </a:r>
            <a:r>
              <a:rPr lang="en-US">
                <a:ea typeface="+mn-lt"/>
                <a:cs typeface="+mn-lt"/>
              </a:rPr>
              <a:t> [Unpublished doctoral dissertation]. St. Cloud State University</a:t>
            </a:r>
          </a:p>
          <a:p>
            <a:pPr>
              <a:buClr>
                <a:srgbClr val="1287C3"/>
              </a:buClr>
            </a:pPr>
            <a:r>
              <a:rPr lang="en-US">
                <a:ea typeface="+mn-lt"/>
                <a:cs typeface="+mn-lt"/>
              </a:rPr>
              <a:t>Norton, J. (2010). Current issues: Training to ensure quality practicum supervision of graduate students. </a:t>
            </a:r>
            <a:r>
              <a:rPr lang="en-US" i="1">
                <a:ea typeface="+mn-lt"/>
                <a:cs typeface="+mn-lt"/>
              </a:rPr>
              <a:t>SIG 11 Perspectives on Administration and Supervision, 20</a:t>
            </a:r>
            <a:r>
              <a:rPr lang="en-US">
                <a:ea typeface="+mn-lt"/>
                <a:cs typeface="+mn-lt"/>
              </a:rPr>
              <a:t>(1), 14 – 19. https://doi: 10.1044/aas20.1.14. </a:t>
            </a:r>
            <a:endParaRPr lang="en-US"/>
          </a:p>
          <a:p>
            <a:pPr>
              <a:buClr>
                <a:srgbClr val="1287C3"/>
              </a:buClr>
            </a:pPr>
            <a:endParaRPr lang="en-US"/>
          </a:p>
        </p:txBody>
      </p:sp>
    </p:spTree>
    <p:extLst>
      <p:ext uri="{BB962C8B-B14F-4D97-AF65-F5344CB8AC3E}">
        <p14:creationId xmlns:p14="http://schemas.microsoft.com/office/powerpoint/2010/main" val="712632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Introductions/Disclosures</a:t>
            </a:r>
          </a:p>
        </p:txBody>
      </p:sp>
      <p:sp>
        <p:nvSpPr>
          <p:cNvPr id="3" name="Content Placeholder 2"/>
          <p:cNvSpPr>
            <a:spLocks noGrp="1"/>
          </p:cNvSpPr>
          <p:nvPr>
            <p:ph idx="1"/>
          </p:nvPr>
        </p:nvSpPr>
        <p:spPr>
          <a:xfrm>
            <a:off x="1484310" y="1809749"/>
            <a:ext cx="10018713" cy="3981451"/>
          </a:xfrm>
        </p:spPr>
        <p:txBody>
          <a:bodyPr>
            <a:normAutofit fontScale="85000" lnSpcReduction="20000"/>
          </a:bodyPr>
          <a:lstStyle/>
          <a:p>
            <a:pPr marL="0" indent="0">
              <a:buClr>
                <a:srgbClr val="1287C3"/>
              </a:buClr>
              <a:buNone/>
            </a:pPr>
            <a:r>
              <a:rPr lang="en-US"/>
              <a:t>Joy A. McKenzie, EdD, CCC-SLP</a:t>
            </a:r>
          </a:p>
          <a:p>
            <a:pPr lvl="1">
              <a:buClr>
                <a:srgbClr val="1287C3"/>
              </a:buClr>
            </a:pPr>
            <a:r>
              <a:rPr lang="en-US">
                <a:ea typeface="+mn-lt"/>
                <a:cs typeface="+mn-lt"/>
              </a:rPr>
              <a:t>Assistant Professor and Clinical Director in the Communication Sciences and Disorders program at St. Cloud State University, St. Cloud, MN.  </a:t>
            </a:r>
          </a:p>
          <a:p>
            <a:pPr lvl="1">
              <a:buClr>
                <a:srgbClr val="1287C3"/>
              </a:buClr>
            </a:pPr>
            <a:r>
              <a:rPr lang="en-US">
                <a:ea typeface="+mn-lt"/>
                <a:cs typeface="+mn-lt"/>
              </a:rPr>
              <a:t>Received M.S. in Speech-Language Pathology at Minnesota State University Moorhead in 2004 and EdD in Higher Education Administration at SCSU in 2020. </a:t>
            </a:r>
          </a:p>
          <a:p>
            <a:pPr lvl="1">
              <a:buClr>
                <a:srgbClr val="1287C3"/>
              </a:buClr>
            </a:pPr>
            <a:r>
              <a:rPr lang="en-US">
                <a:ea typeface="+mn-lt"/>
                <a:cs typeface="+mn-lt"/>
              </a:rPr>
              <a:t>Dissertation research focused on "Driving Change in Workforce Speech-Language Pathology Clinical Supervisors: How Identity Impacts Response to Supervision Policy Changes." </a:t>
            </a:r>
          </a:p>
          <a:p>
            <a:pPr lvl="1">
              <a:buClr>
                <a:srgbClr val="1287C3"/>
              </a:buClr>
            </a:pPr>
            <a:r>
              <a:rPr lang="en-US">
                <a:ea typeface="+mn-lt"/>
                <a:cs typeface="+mn-lt"/>
              </a:rPr>
              <a:t>Work history as speech-language pathologist - various medical settings including adult in-patient, outpatient, acute care, home health care and hospice, with the majority of time spent in pediatric outpatient rehabilitation.</a:t>
            </a:r>
          </a:p>
          <a:p>
            <a:pPr lvl="1">
              <a:buClr>
                <a:srgbClr val="1287C3"/>
              </a:buClr>
            </a:pPr>
            <a:r>
              <a:rPr lang="en-US">
                <a:ea typeface="+mn-lt"/>
                <a:cs typeface="+mn-lt"/>
              </a:rPr>
              <a:t>In 2011, transitioned to academia to mentor future SLPs in both courses and clinical experiences. Enjoys learning about personal and professional development including supervision practices to bridge courses to clinic and academia to workforce settings. </a:t>
            </a:r>
          </a:p>
          <a:p>
            <a:pPr lvl="1">
              <a:buClr>
                <a:srgbClr val="1287C3"/>
              </a:buClr>
            </a:pPr>
            <a:r>
              <a:rPr lang="en-US"/>
              <a:t>Invited speaker. No financial disclosures to report. </a:t>
            </a:r>
          </a:p>
        </p:txBody>
      </p:sp>
    </p:spTree>
    <p:extLst>
      <p:ext uri="{BB962C8B-B14F-4D97-AF65-F5344CB8AC3E}">
        <p14:creationId xmlns:p14="http://schemas.microsoft.com/office/powerpoint/2010/main" val="40227110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CC95FE-9DB1-4A1F-BCD0-9224A8A27BF2}"/>
              </a:ext>
            </a:extLst>
          </p:cNvPr>
          <p:cNvSpPr>
            <a:spLocks noGrp="1"/>
          </p:cNvSpPr>
          <p:nvPr>
            <p:ph idx="1"/>
          </p:nvPr>
        </p:nvSpPr>
        <p:spPr>
          <a:xfrm>
            <a:off x="1484310" y="595312"/>
            <a:ext cx="10018713" cy="5195888"/>
          </a:xfrm>
        </p:spPr>
        <p:txBody>
          <a:bodyPr>
            <a:normAutofit fontScale="92500"/>
          </a:bodyPr>
          <a:lstStyle/>
          <a:p>
            <a:r>
              <a:rPr lang="en-US"/>
              <a:t>Pocaccini, S. J., McNamara, K. M., &amp; Lenzen, N. M. (2017). Leading the way with supervision training: Embracing change and transforming clinical practice. </a:t>
            </a:r>
            <a:r>
              <a:rPr lang="en-US" i="1"/>
              <a:t>Perspectives of the ASHA Special Interest Groups (SIG) 11, 2(Part 1)</a:t>
            </a:r>
            <a:r>
              <a:rPr lang="en-US"/>
              <a:t>, 42 – 46. </a:t>
            </a:r>
          </a:p>
          <a:p>
            <a:pPr>
              <a:buClr>
                <a:srgbClr val="1287C3"/>
              </a:buClr>
            </a:pPr>
            <a:r>
              <a:rPr lang="en-US"/>
              <a:t>Spence, S. H., Wilson, J., Kavanagh, D., Strong, J., &amp; Worrall, L. (2001). Clinical supervision in four mental health professions: A review of the evidence. </a:t>
            </a:r>
            <a:r>
              <a:rPr lang="en-US" i="1"/>
              <a:t>Behaviour Change</a:t>
            </a:r>
            <a:r>
              <a:rPr lang="en-US"/>
              <a:t>, </a:t>
            </a:r>
            <a:r>
              <a:rPr lang="en-US" i="1"/>
              <a:t>18</a:t>
            </a:r>
            <a:r>
              <a:rPr lang="en-US"/>
              <a:t>(3), 135-155. </a:t>
            </a:r>
            <a:r>
              <a:rPr lang="en-US">
                <a:hlinkClick r:id="rId2"/>
              </a:rPr>
              <a:t>https://doi:10.1375/bech.18.3.135</a:t>
            </a:r>
            <a:r>
              <a:rPr lang="en-US"/>
              <a:t>. </a:t>
            </a:r>
            <a:endParaRPr lang="en-US">
              <a:ea typeface="+mn-lt"/>
              <a:cs typeface="+mn-lt"/>
            </a:endParaRPr>
          </a:p>
          <a:p>
            <a:pPr>
              <a:buClr>
                <a:srgbClr val="1287C3"/>
              </a:buClr>
            </a:pPr>
            <a:r>
              <a:rPr lang="en-US"/>
              <a:t>Wright, J., &amp; Needham, C. (2016). The why, who, what, when, and how of supervision. </a:t>
            </a:r>
            <a:r>
              <a:rPr lang="en-US" i="1"/>
              <a:t>Perspectives of the ASHA Special Interest Groups (SIG) 11. Vol 1(Part 2)</a:t>
            </a:r>
            <a:r>
              <a:rPr lang="en-US"/>
              <a:t>, 68-72. </a:t>
            </a:r>
            <a:endParaRPr lang="en-US">
              <a:ea typeface="+mn-lt"/>
              <a:cs typeface="+mn-lt"/>
            </a:endParaRPr>
          </a:p>
          <a:p>
            <a:pPr>
              <a:buClr>
                <a:srgbClr val="1287C3"/>
              </a:buClr>
            </a:pPr>
            <a:r>
              <a:rPr lang="en-US">
                <a:ea typeface="+mn-lt"/>
                <a:cs typeface="+mn-lt"/>
              </a:rPr>
              <a:t>Wunk Christodoulou, J. N. (2016). A review of the expectations of speech-language pathology externship student clinicians and their supervisors. </a:t>
            </a:r>
            <a:r>
              <a:rPr lang="en-US" i="1">
                <a:ea typeface="+mn-lt"/>
                <a:cs typeface="+mn-lt"/>
              </a:rPr>
              <a:t>Perspectives of the ASHA Special Interest Groups (SIG) 11. Vol 1(Part 2)</a:t>
            </a:r>
            <a:r>
              <a:rPr lang="en-US">
                <a:ea typeface="+mn-lt"/>
                <a:cs typeface="+mn-lt"/>
              </a:rPr>
              <a:t>, 42 – 53. </a:t>
            </a:r>
          </a:p>
          <a:p>
            <a:pPr>
              <a:buClr>
                <a:srgbClr val="1287C3"/>
              </a:buClr>
            </a:pPr>
            <a:endParaRPr lang="en-US"/>
          </a:p>
        </p:txBody>
      </p:sp>
    </p:spTree>
    <p:extLst>
      <p:ext uri="{BB962C8B-B14F-4D97-AF65-F5344CB8AC3E}">
        <p14:creationId xmlns:p14="http://schemas.microsoft.com/office/powerpoint/2010/main" val="778607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Learning Objectives</a:t>
            </a:r>
          </a:p>
        </p:txBody>
      </p:sp>
      <p:sp>
        <p:nvSpPr>
          <p:cNvPr id="3" name="Content Placeholder 2"/>
          <p:cNvSpPr>
            <a:spLocks noGrp="1"/>
          </p:cNvSpPr>
          <p:nvPr>
            <p:ph idx="1"/>
          </p:nvPr>
        </p:nvSpPr>
        <p:spPr/>
        <p:txBody>
          <a:bodyPr/>
          <a:lstStyle/>
          <a:p>
            <a:r>
              <a:rPr lang="en-US"/>
              <a:t>Describe the challenges in finding clinical educators.</a:t>
            </a:r>
          </a:p>
          <a:p>
            <a:r>
              <a:rPr lang="en-US"/>
              <a:t>Identify strategies for recruiting new extern clinical educators.</a:t>
            </a:r>
          </a:p>
          <a:p>
            <a:r>
              <a:rPr lang="en-US"/>
              <a:t>List innovative ways to assist clinical educators in meeting supervision competencies.</a:t>
            </a:r>
          </a:p>
        </p:txBody>
      </p:sp>
    </p:spTree>
    <p:extLst>
      <p:ext uri="{BB962C8B-B14F-4D97-AF65-F5344CB8AC3E}">
        <p14:creationId xmlns:p14="http://schemas.microsoft.com/office/powerpoint/2010/main" val="121704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887BD-819F-4293-888C-A9ECA6B1500E}"/>
              </a:ext>
            </a:extLst>
          </p:cNvPr>
          <p:cNvSpPr>
            <a:spLocks noGrp="1"/>
          </p:cNvSpPr>
          <p:nvPr>
            <p:ph type="title"/>
          </p:nvPr>
        </p:nvSpPr>
        <p:spPr/>
        <p:txBody>
          <a:bodyPr/>
          <a:lstStyle/>
          <a:p>
            <a:r>
              <a:rPr lang="en-US"/>
              <a:t>Definition</a:t>
            </a:r>
          </a:p>
        </p:txBody>
      </p:sp>
      <p:sp>
        <p:nvSpPr>
          <p:cNvPr id="3" name="Content Placeholder 2">
            <a:extLst>
              <a:ext uri="{FF2B5EF4-FFF2-40B4-BE49-F238E27FC236}">
                <a16:creationId xmlns:a16="http://schemas.microsoft.com/office/drawing/2014/main" id="{9EA6A71E-F171-4B5B-9DEB-2A98B1016F75}"/>
              </a:ext>
            </a:extLst>
          </p:cNvPr>
          <p:cNvSpPr>
            <a:spLocks noGrp="1"/>
          </p:cNvSpPr>
          <p:nvPr>
            <p:ph idx="1"/>
          </p:nvPr>
        </p:nvSpPr>
        <p:spPr/>
        <p:txBody>
          <a:bodyPr/>
          <a:lstStyle/>
          <a:p>
            <a:r>
              <a:rPr lang="en-US"/>
              <a:t>Clinical Supervisor, Clinical Educator, Clinical Instructor, and more. </a:t>
            </a:r>
          </a:p>
          <a:p>
            <a:pPr>
              <a:buClr>
                <a:srgbClr val="1287C3"/>
              </a:buClr>
            </a:pPr>
            <a:r>
              <a:rPr lang="en-US"/>
              <a:t>No universal definition</a:t>
            </a:r>
          </a:p>
          <a:p>
            <a:pPr>
              <a:buClr>
                <a:srgbClr val="1287C3"/>
              </a:buClr>
            </a:pPr>
            <a:r>
              <a:rPr lang="en-US">
                <a:ea typeface="+mn-lt"/>
                <a:cs typeface="+mn-lt"/>
              </a:rPr>
              <a:t>“a relationship in which one individual has authority and responsibility for the </a:t>
            </a:r>
            <a:r>
              <a:rPr lang="en-US" i="1">
                <a:ea typeface="+mn-lt"/>
                <a:cs typeface="+mn-lt"/>
              </a:rPr>
              <a:t>work</a:t>
            </a:r>
            <a:r>
              <a:rPr lang="en-US">
                <a:ea typeface="+mn-lt"/>
                <a:cs typeface="+mn-lt"/>
              </a:rPr>
              <a:t> and </a:t>
            </a:r>
            <a:r>
              <a:rPr lang="en-US" i="1">
                <a:ea typeface="+mn-lt"/>
                <a:cs typeface="+mn-lt"/>
              </a:rPr>
              <a:t>work-life</a:t>
            </a:r>
            <a:r>
              <a:rPr lang="en-US">
                <a:ea typeface="+mn-lt"/>
                <a:cs typeface="+mn-lt"/>
              </a:rPr>
              <a:t> of another” (Hoge et al., 2011, p. 187)</a:t>
            </a:r>
          </a:p>
          <a:p>
            <a:pPr>
              <a:buClr>
                <a:srgbClr val="1287C3"/>
              </a:buClr>
            </a:pPr>
            <a:r>
              <a:rPr lang="en-US">
                <a:ea typeface="+mn-lt"/>
                <a:cs typeface="+mn-lt"/>
              </a:rPr>
              <a:t>“emphasize promoting professional development and ensuring patient/client safety” and “distinct intervention which is partly hierarchical and evaluative” (Kilminster &amp; Jolly, 2000, p. 829)</a:t>
            </a:r>
            <a:endParaRPr lang="en-US"/>
          </a:p>
        </p:txBody>
      </p:sp>
    </p:spTree>
    <p:extLst>
      <p:ext uri="{BB962C8B-B14F-4D97-AF65-F5344CB8AC3E}">
        <p14:creationId xmlns:p14="http://schemas.microsoft.com/office/powerpoint/2010/main" val="239590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5EAE5-8573-4B7A-9F63-58F2CB077BE1}"/>
              </a:ext>
            </a:extLst>
          </p:cNvPr>
          <p:cNvSpPr>
            <a:spLocks noGrp="1"/>
          </p:cNvSpPr>
          <p:nvPr>
            <p:ph type="title"/>
          </p:nvPr>
        </p:nvSpPr>
        <p:spPr/>
        <p:txBody>
          <a:bodyPr/>
          <a:lstStyle/>
          <a:p>
            <a:r>
              <a:rPr lang="en-US"/>
              <a:t>Definition</a:t>
            </a:r>
          </a:p>
        </p:txBody>
      </p:sp>
      <p:sp>
        <p:nvSpPr>
          <p:cNvPr id="3" name="Content Placeholder 2">
            <a:extLst>
              <a:ext uri="{FF2B5EF4-FFF2-40B4-BE49-F238E27FC236}">
                <a16:creationId xmlns:a16="http://schemas.microsoft.com/office/drawing/2014/main" id="{D6142D54-A96B-447C-AAB9-E3E4D78CA6D4}"/>
              </a:ext>
            </a:extLst>
          </p:cNvPr>
          <p:cNvSpPr>
            <a:spLocks noGrp="1"/>
          </p:cNvSpPr>
          <p:nvPr>
            <p:ph idx="1"/>
          </p:nvPr>
        </p:nvSpPr>
        <p:spPr/>
        <p:txBody>
          <a:bodyPr>
            <a:normAutofit lnSpcReduction="10000"/>
          </a:bodyPr>
          <a:lstStyle/>
          <a:p>
            <a:pPr marL="0" indent="0">
              <a:buNone/>
            </a:pPr>
            <a:r>
              <a:rPr lang="en-US">
                <a:ea typeface="+mn-lt"/>
                <a:cs typeface="+mn-lt"/>
              </a:rPr>
              <a:t>Anderson (1988) </a:t>
            </a:r>
            <a:endParaRPr lang="en-US"/>
          </a:p>
          <a:p>
            <a:pPr marL="0" indent="0">
              <a:buClr>
                <a:srgbClr val="1287C3"/>
              </a:buClr>
              <a:buNone/>
            </a:pPr>
            <a:r>
              <a:rPr lang="en-US">
                <a:ea typeface="+mn-lt"/>
                <a:cs typeface="+mn-lt"/>
              </a:rPr>
              <a:t>Supervision is a process that consists of a variety of patterns of behaviors, the appropriateness of which depends upon the needs, competencies, expectations, and philosophies of the supervisor and the supervisee and the specifics of the situation (task, client, setting, and other variables). The goals of the supervisory process are the professional growth and development of the supervisee and the supervisor, which it is assumed will result ultimately in optimal service to clients. (p. 12) </a:t>
            </a:r>
            <a:endParaRPr lang="en-US"/>
          </a:p>
        </p:txBody>
      </p:sp>
    </p:spTree>
    <p:extLst>
      <p:ext uri="{BB962C8B-B14F-4D97-AF65-F5344CB8AC3E}">
        <p14:creationId xmlns:p14="http://schemas.microsoft.com/office/powerpoint/2010/main" val="2883982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Clinical and Supervisory Challenges</a:t>
            </a:r>
          </a:p>
        </p:txBody>
      </p:sp>
      <p:sp>
        <p:nvSpPr>
          <p:cNvPr id="3" name="Content Placeholder 2"/>
          <p:cNvSpPr>
            <a:spLocks noGrp="1"/>
          </p:cNvSpPr>
          <p:nvPr>
            <p:ph idx="1"/>
          </p:nvPr>
        </p:nvSpPr>
        <p:spPr>
          <a:xfrm>
            <a:off x="1484310" y="1845468"/>
            <a:ext cx="10018713" cy="3945732"/>
          </a:xfrm>
        </p:spPr>
        <p:txBody>
          <a:bodyPr>
            <a:normAutofit/>
          </a:bodyPr>
          <a:lstStyle/>
          <a:p>
            <a:r>
              <a:rPr lang="en-US"/>
              <a:t>Recruiting clinical/internship supervisors.</a:t>
            </a:r>
            <a:r>
              <a:rPr lang="en-US">
                <a:ea typeface="+mn-lt"/>
                <a:cs typeface="+mn-lt"/>
              </a:rPr>
              <a:t> </a:t>
            </a:r>
            <a:endParaRPr lang="en-US"/>
          </a:p>
          <a:p>
            <a:pPr lvl="1">
              <a:buClr>
                <a:srgbClr val="1287C3"/>
              </a:buClr>
            </a:pPr>
            <a:r>
              <a:rPr lang="en-US">
                <a:ea typeface="+mn-lt"/>
                <a:cs typeface="+mn-lt"/>
              </a:rPr>
              <a:t>Why is it hard to recruit supervisors?</a:t>
            </a:r>
            <a:endParaRPr lang="en-US"/>
          </a:p>
          <a:p>
            <a:r>
              <a:rPr lang="en-US"/>
              <a:t>Clinical/internship supervisor preparedness. </a:t>
            </a:r>
            <a:endParaRPr lang="en-US">
              <a:ea typeface="+mn-lt"/>
              <a:cs typeface="+mn-lt"/>
            </a:endParaRPr>
          </a:p>
          <a:p>
            <a:pPr lvl="1">
              <a:buClr>
                <a:srgbClr val="1287C3"/>
              </a:buClr>
            </a:pPr>
            <a:r>
              <a:rPr lang="en-US">
                <a:ea typeface="+mn-lt"/>
                <a:cs typeface="+mn-lt"/>
              </a:rPr>
              <a:t>How do SLPs prepare to serve as supervisors?</a:t>
            </a:r>
            <a:endParaRPr lang="en-US"/>
          </a:p>
          <a:p>
            <a:r>
              <a:rPr lang="en-US"/>
              <a:t>Policies that place demands on supervisors that may not address the above issues.  </a:t>
            </a:r>
            <a:endParaRPr lang="en-US">
              <a:ea typeface="+mn-lt"/>
              <a:cs typeface="+mn-lt"/>
            </a:endParaRPr>
          </a:p>
          <a:p>
            <a:pPr lvl="1">
              <a:buClr>
                <a:srgbClr val="1287C3"/>
              </a:buClr>
            </a:pPr>
            <a:r>
              <a:rPr lang="en-US">
                <a:ea typeface="+mn-lt"/>
                <a:cs typeface="+mn-lt"/>
              </a:rPr>
              <a:t>Do policies initiate and create a culture of change and growth?</a:t>
            </a:r>
            <a:endParaRPr lang="en-US"/>
          </a:p>
          <a:p>
            <a:pPr>
              <a:buClr>
                <a:srgbClr val="1287C3"/>
              </a:buClr>
            </a:pPr>
            <a:endParaRPr lang="en-US"/>
          </a:p>
        </p:txBody>
      </p:sp>
    </p:spTree>
    <p:extLst>
      <p:ext uri="{BB962C8B-B14F-4D97-AF65-F5344CB8AC3E}">
        <p14:creationId xmlns:p14="http://schemas.microsoft.com/office/powerpoint/2010/main" val="2889909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4B11-3232-4529-BD6D-E54B0AF168FD}"/>
              </a:ext>
            </a:extLst>
          </p:cNvPr>
          <p:cNvSpPr>
            <a:spLocks noGrp="1"/>
          </p:cNvSpPr>
          <p:nvPr>
            <p:ph type="title"/>
          </p:nvPr>
        </p:nvSpPr>
        <p:spPr>
          <a:xfrm>
            <a:off x="1484311" y="685800"/>
            <a:ext cx="10018713" cy="760412"/>
          </a:xfrm>
        </p:spPr>
        <p:txBody>
          <a:bodyPr>
            <a:normAutofit/>
          </a:bodyPr>
          <a:lstStyle/>
          <a:p>
            <a:r>
              <a:rPr lang="en-US">
                <a:ea typeface="+mj-lt"/>
                <a:cs typeface="+mj-lt"/>
              </a:rPr>
              <a:t>Recruitment Challenges</a:t>
            </a:r>
            <a:r>
              <a:rPr lang="en-US"/>
              <a:t> </a:t>
            </a:r>
            <a:r>
              <a:rPr lang="en-US" sz="1200"/>
              <a:t>(Brown, 2007; Wunk Christodoulou, 2016)</a:t>
            </a:r>
            <a:endParaRPr lang="en-US"/>
          </a:p>
        </p:txBody>
      </p:sp>
      <p:sp>
        <p:nvSpPr>
          <p:cNvPr id="3" name="Content Placeholder 2">
            <a:extLst>
              <a:ext uri="{FF2B5EF4-FFF2-40B4-BE49-F238E27FC236}">
                <a16:creationId xmlns:a16="http://schemas.microsoft.com/office/drawing/2014/main" id="{D25ADBA3-07FF-44A3-A57F-98C92F241F1D}"/>
              </a:ext>
            </a:extLst>
          </p:cNvPr>
          <p:cNvSpPr>
            <a:spLocks noGrp="1"/>
          </p:cNvSpPr>
          <p:nvPr>
            <p:ph idx="1"/>
          </p:nvPr>
        </p:nvSpPr>
        <p:spPr>
          <a:xfrm>
            <a:off x="1484310" y="1660260"/>
            <a:ext cx="10018713" cy="4130940"/>
          </a:xfrm>
        </p:spPr>
        <p:txBody>
          <a:bodyPr>
            <a:normAutofit fontScale="85000" lnSpcReduction="20000"/>
          </a:bodyPr>
          <a:lstStyle/>
          <a:p>
            <a:r>
              <a:rPr lang="en-US"/>
              <a:t>Shortage of SLPs = Shortage of supervisors.</a:t>
            </a:r>
          </a:p>
          <a:p>
            <a:pPr>
              <a:buClr>
                <a:srgbClr val="1287C3"/>
              </a:buClr>
            </a:pPr>
            <a:r>
              <a:rPr lang="en-US"/>
              <a:t>Heavier workloads = Less time to supervise.</a:t>
            </a:r>
          </a:p>
          <a:p>
            <a:pPr>
              <a:buClr>
                <a:srgbClr val="1287C3"/>
              </a:buClr>
            </a:pPr>
            <a:r>
              <a:rPr lang="en-US"/>
              <a:t>Insurance = Limitations on student interns' caseload.</a:t>
            </a:r>
          </a:p>
          <a:p>
            <a:pPr>
              <a:buClr>
                <a:srgbClr val="1287C3"/>
              </a:buClr>
            </a:pPr>
            <a:r>
              <a:rPr lang="en-US"/>
              <a:t>SLPs' schedules (long hours, part-time, weekends, etc.) = May not support a student intern. </a:t>
            </a:r>
          </a:p>
          <a:p>
            <a:pPr>
              <a:buClr>
                <a:srgbClr val="1287C3"/>
              </a:buClr>
            </a:pPr>
            <a:r>
              <a:rPr lang="en-US"/>
              <a:t>Caseload is fragile/at-risk/too specialized = Does not support experience across the disordered areas.</a:t>
            </a:r>
          </a:p>
          <a:p>
            <a:pPr>
              <a:buClr>
                <a:srgbClr val="1287C3"/>
              </a:buClr>
            </a:pPr>
            <a:r>
              <a:rPr lang="en-US"/>
              <a:t>SLPs prior experiences as supervisors = No compensation, productivity negatively impacted, "bad" experiences with students.</a:t>
            </a:r>
          </a:p>
          <a:p>
            <a:pPr>
              <a:buClr>
                <a:srgbClr val="1287C3"/>
              </a:buClr>
            </a:pPr>
            <a:r>
              <a:rPr lang="en-US"/>
              <a:t>SLPs self-assessment = Do not feel prepared to be a clinical supervisor, do not identify as a clinical supervisor (personality), personal life commitments* (especially in the past year with remote work and school aged children/distance learning)</a:t>
            </a:r>
          </a:p>
          <a:p>
            <a:pPr>
              <a:buClr>
                <a:srgbClr val="1287C3"/>
              </a:buClr>
            </a:pPr>
            <a:endParaRPr lang="en-US"/>
          </a:p>
        </p:txBody>
      </p:sp>
    </p:spTree>
    <p:extLst>
      <p:ext uri="{BB962C8B-B14F-4D97-AF65-F5344CB8AC3E}">
        <p14:creationId xmlns:p14="http://schemas.microsoft.com/office/powerpoint/2010/main" val="1605748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Supervisor Preparation</a:t>
            </a:r>
          </a:p>
        </p:txBody>
      </p:sp>
      <p:sp>
        <p:nvSpPr>
          <p:cNvPr id="3" name="Content Placeholder 2"/>
          <p:cNvSpPr>
            <a:spLocks noGrp="1"/>
          </p:cNvSpPr>
          <p:nvPr>
            <p:ph idx="1"/>
          </p:nvPr>
        </p:nvSpPr>
        <p:spPr>
          <a:xfrm>
            <a:off x="1484310" y="1916906"/>
            <a:ext cx="10018713" cy="3874294"/>
          </a:xfrm>
        </p:spPr>
        <p:txBody>
          <a:bodyPr>
            <a:normAutofit/>
          </a:bodyPr>
          <a:lstStyle/>
          <a:p>
            <a:r>
              <a:rPr lang="en-US">
                <a:ea typeface="+mn-lt"/>
                <a:cs typeface="+mn-lt"/>
              </a:rPr>
              <a:t>Clinical instructors do not receive adequate training and therefore, are not prepared for their role as a clinical supervisor (Anderson, 1988; ASHA, 1978; Geller &amp; Foley, 2009; Lubinksi et al., 2007; Norton, 2010; Pocaccini et al., 2017; Spence et al., 2001; Wright &amp; Needham, 2016). </a:t>
            </a:r>
          </a:p>
          <a:p>
            <a:pPr>
              <a:buClr>
                <a:srgbClr val="1287C3"/>
              </a:buClr>
            </a:pPr>
            <a:endParaRPr lang="en-US">
              <a:ea typeface="+mn-lt"/>
              <a:cs typeface="+mn-lt"/>
            </a:endParaRPr>
          </a:p>
          <a:p>
            <a:pPr>
              <a:buClr>
                <a:srgbClr val="1287C3"/>
              </a:buClr>
            </a:pPr>
            <a:r>
              <a:rPr lang="en-US">
                <a:ea typeface="+mn-lt"/>
                <a:cs typeface="+mn-lt"/>
              </a:rPr>
              <a:t>The skills required to be a clinician are not equal to the same skills to supervise, thus being capable in one domain does not equate to proficiency in another (Anderson, 1988; Dudding et al., 2017; Klick &amp; Schmitt, 2010; Wright and Needham, 2016).</a:t>
            </a:r>
            <a:endParaRPr lang="en-US"/>
          </a:p>
        </p:txBody>
      </p:sp>
    </p:spTree>
    <p:extLst>
      <p:ext uri="{BB962C8B-B14F-4D97-AF65-F5344CB8AC3E}">
        <p14:creationId xmlns:p14="http://schemas.microsoft.com/office/powerpoint/2010/main" val="9033396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66BB0159A77D44AB8F63FFDFE8FFCC" ma:contentTypeVersion="14" ma:contentTypeDescription="Create a new document." ma:contentTypeScope="" ma:versionID="a3b1d9573b10b71c5d1eab8ea1538c97">
  <xsd:schema xmlns:xsd="http://www.w3.org/2001/XMLSchema" xmlns:xs="http://www.w3.org/2001/XMLSchema" xmlns:p="http://schemas.microsoft.com/office/2006/metadata/properties" xmlns:ns3="77b99188-e482-45ba-902b-b5d5394157cf" xmlns:ns4="bb9ef928-b632-4a16-8686-19f9d7d8f2d9" targetNamespace="http://schemas.microsoft.com/office/2006/metadata/properties" ma:root="true" ma:fieldsID="e30e5d39d8ed4c69d658896c77d5e67a" ns3:_="" ns4:_="">
    <xsd:import namespace="77b99188-e482-45ba-902b-b5d5394157cf"/>
    <xsd:import namespace="bb9ef928-b632-4a16-8686-19f9d7d8f2d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b99188-e482-45ba-902b-b5d5394157c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9ef928-b632-4a16-8686-19f9d7d8f2d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E9E4D6-C75A-4BF1-BD0B-858F4801BFA3}">
  <ds:schemaRefs>
    <ds:schemaRef ds:uri="http://schemas.microsoft.com/sharepoint/v3/contenttype/forms"/>
  </ds:schemaRefs>
</ds:datastoreItem>
</file>

<file path=customXml/itemProps2.xml><?xml version="1.0" encoding="utf-8"?>
<ds:datastoreItem xmlns:ds="http://schemas.openxmlformats.org/officeDocument/2006/customXml" ds:itemID="{28E56D7C-54FA-4DE0-ADD5-6F8386F5492D}">
  <ds:schemaRefs>
    <ds:schemaRef ds:uri="77b99188-e482-45ba-902b-b5d5394157cf"/>
    <ds:schemaRef ds:uri="bb9ef928-b632-4a16-8686-19f9d7d8f2d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2BD0E64-CC41-4778-89E7-81DC3EBB55C2}">
  <ds:schemaRefs>
    <ds:schemaRef ds:uri="77b99188-e482-45ba-902b-b5d5394157cf"/>
    <ds:schemaRef ds:uri="bb9ef928-b632-4a16-8686-19f9d7d8f2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TM03457496[[fn=Parallax]]</Template>
  <Application>Microsoft Office PowerPoint</Application>
  <PresentationFormat>Widescreen</PresentationFormat>
  <Slides>30</Slides>
  <Notes>0</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Parallax</vt:lpstr>
      <vt:lpstr>Let's Identify the Problem and Solve the Supervisory Bottleneck: 2:1 Supervision</vt:lpstr>
      <vt:lpstr>Introductions/Disclosures</vt:lpstr>
      <vt:lpstr>Introductions/Disclosures</vt:lpstr>
      <vt:lpstr>Learning Objectives</vt:lpstr>
      <vt:lpstr>Definition</vt:lpstr>
      <vt:lpstr>Definition</vt:lpstr>
      <vt:lpstr>Clinical and Supervisory Challenges</vt:lpstr>
      <vt:lpstr>Recruitment Challenges (Brown, 2007; Wunk Christodoulou, 2016)</vt:lpstr>
      <vt:lpstr>Supervisor Preparation</vt:lpstr>
      <vt:lpstr>Supervisor Preparation (Anderson, 1988; Browning &amp; Pront, 2015; McKenzie, 2020; Norton, 2010; Victor, 2010)  </vt:lpstr>
      <vt:lpstr>Role of Policies (Kezar, 2014)</vt:lpstr>
      <vt:lpstr>Response to Policies (Degn, 2018; McKenzie, 2020) </vt:lpstr>
      <vt:lpstr>PowerPoint Presentation</vt:lpstr>
      <vt:lpstr>Methodology (McKenzie, 2020)</vt:lpstr>
      <vt:lpstr>PowerPoint Presentation</vt:lpstr>
      <vt:lpstr>PowerPoint Presentation</vt:lpstr>
      <vt:lpstr>Limitations (McKenzie, 2020)</vt:lpstr>
      <vt:lpstr>Outcomes from Study(McKenzie, 2020)</vt:lpstr>
      <vt:lpstr>Significance (McKenzie, 2020)</vt:lpstr>
      <vt:lpstr>Implications for Practice</vt:lpstr>
      <vt:lpstr>Moving From Reactive to Proactive</vt:lpstr>
      <vt:lpstr>Typical CSD Program    Solutions</vt:lpstr>
      <vt:lpstr>Allied Health Professional Partners</vt:lpstr>
      <vt:lpstr>Calvin University Solution</vt:lpstr>
      <vt:lpstr>Solution: 2:1 Model of Supervision</vt:lpstr>
      <vt:lpstr>Discussion of 2:1 Model with Supervising Therapists</vt:lpstr>
      <vt:lpstr>Wrap up</vt:lpstr>
      <vt:lpstr>References</vt:lpstr>
      <vt:lpstr>PowerPoint Presentation</vt:lpstr>
      <vt:lpstr>PowerPoint Presentation</vt:lpstr>
    </vt:vector>
  </TitlesOfParts>
  <Company>St. Cloud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Identify the Problem and Solve the Supervisory Bottleneck: 2:1 Supervision</dc:title>
  <dc:creator>McKenzie, Joy A.</dc:creator>
  <cp:revision>6</cp:revision>
  <dcterms:created xsi:type="dcterms:W3CDTF">2021-03-02T16:37:56Z</dcterms:created>
  <dcterms:modified xsi:type="dcterms:W3CDTF">2021-03-22T12:25:45Z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0x010100D866BB0159A77D44AB8F63FFDFE8FFCC</vt:lpwstr>
  </property>
</Properties>
</file>